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68" r:id="rId3"/>
    <p:sldId id="264" r:id="rId4"/>
    <p:sldId id="263" r:id="rId5"/>
    <p:sldId id="260" r:id="rId6"/>
    <p:sldId id="261" r:id="rId7"/>
    <p:sldId id="262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AF1"/>
    <a:srgbClr val="A8C6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16" autoAdjust="0"/>
  </p:normalViewPr>
  <p:slideViewPr>
    <p:cSldViewPr>
      <p:cViewPr>
        <p:scale>
          <a:sx n="125" d="100"/>
          <a:sy n="125" d="100"/>
        </p:scale>
        <p:origin x="-1104" y="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A5DD3-867C-4CD3-AD8F-D70B2F0AC63F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CAC0D-E21B-4733-AC39-2803A64236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2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accent2"/>
                </a:solidFill>
                <a:latin typeface="Arial" charset="0"/>
              </a:defRPr>
            </a:lvl3pPr>
            <a:lvl4pPr marL="1601788" indent="-228600" eaLnBrk="0" hangingPunct="0">
              <a:defRPr sz="1200">
                <a:solidFill>
                  <a:schemeClr val="accent2"/>
                </a:solidFill>
                <a:latin typeface="Arial" charset="0"/>
              </a:defRPr>
            </a:lvl4pPr>
            <a:lvl5pPr marL="2058988" indent="-228600" eaLnBrk="0" hangingPunct="0">
              <a:defRPr sz="1200">
                <a:solidFill>
                  <a:schemeClr val="accent2"/>
                </a:solidFill>
                <a:latin typeface="Arial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Arial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Arial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Arial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983175A-D8CE-4BC2-98B4-030742935F26}" type="slidenum">
              <a:rPr lang="ru-RU" altLang="ru-RU" smtClean="0"/>
              <a:pPr eaLnBrk="1" hangingPunct="1">
                <a:defRPr/>
              </a:pPr>
              <a:t>1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882066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Всероссийские проверочные работы проводятся в целях развития единого образовательного пространства в Российской Федерации, совершенствования единой системы оценки качества образования.</a:t>
            </a:r>
          </a:p>
          <a:p>
            <a:r>
              <a:rPr lang="ru-RU" dirty="0" smtClean="0"/>
              <a:t>Период проведения ВПР СПО – 15</a:t>
            </a:r>
            <a:r>
              <a:rPr lang="ru-RU" baseline="0" dirty="0" smtClean="0"/>
              <a:t> сентября </a:t>
            </a:r>
            <a:r>
              <a:rPr lang="ru-RU" dirty="0" smtClean="0"/>
              <a:t>– 20</a:t>
            </a:r>
            <a:r>
              <a:rPr lang="ru-RU" baseline="0" dirty="0" smtClean="0"/>
              <a:t> октября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 всероссийских проверочных работах принимают участие образовательные организации, реализующие образовательные программы среднего профессионального образования.</a:t>
            </a:r>
          </a:p>
          <a:p>
            <a:r>
              <a:rPr lang="ru-RU" dirty="0" smtClean="0"/>
              <a:t>Участниками ВПР СПО являются:</a:t>
            </a:r>
          </a:p>
          <a:p>
            <a:r>
              <a:rPr lang="ru-RU" dirty="0" smtClean="0"/>
              <a:t>- обучающиеся первых курсов по образовательным программам среднего профессионального образования, поступившие на базе основного общего образования, проходящие обучение по очной форме;</a:t>
            </a:r>
          </a:p>
          <a:p>
            <a:r>
              <a:rPr lang="ru-RU" dirty="0" smtClean="0"/>
              <a:t>- обучающиеся по программам среднего профессионального образования, завершившие в предыдущем учебном году освоение общеобразовательных предметов ,</a:t>
            </a:r>
            <a:r>
              <a:rPr lang="ru-RU" baseline="0" dirty="0" smtClean="0"/>
              <a:t> проходящие </a:t>
            </a:r>
            <a:r>
              <a:rPr lang="ru-RU" dirty="0" smtClean="0"/>
              <a:t>обучение по очной форме на базе основного общего образования.</a:t>
            </a:r>
          </a:p>
          <a:p>
            <a:r>
              <a:rPr lang="ru-RU" dirty="0" smtClean="0"/>
              <a:t>Обучающиеся по программе подготовки квалифицированных рабочих, служащих  выполняют одну проверочную </a:t>
            </a:r>
            <a:r>
              <a:rPr lang="ru-RU" baseline="0" dirty="0" smtClean="0"/>
              <a:t> </a:t>
            </a:r>
            <a:r>
              <a:rPr lang="ru-RU" dirty="0" smtClean="0"/>
              <a:t>работу с оценкой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результатов обучения, а обучающиеся по программе подготовки специалистов среднего выполняют две работы: работу с оценкой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результатов обучения и работу по профильному учебному предмету для специальности.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CAC0D-E21B-4733-AC39-2803A642361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522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2021 году ВПР СПО проходит в 4000 организациях по 457 специальностям. В Вологодской области принимают участие 45 организаций,</a:t>
            </a:r>
            <a:r>
              <a:rPr lang="ru-RU" baseline="0" dirty="0" smtClean="0"/>
              <a:t> </a:t>
            </a:r>
            <a:r>
              <a:rPr lang="ru-RU" dirty="0" smtClean="0"/>
              <a:t>15327 участников,</a:t>
            </a:r>
            <a:r>
              <a:rPr lang="ru-RU" baseline="0" dirty="0" smtClean="0"/>
              <a:t> из них 8075 обучающихся первых курсов и 7270 обучающихся, завершивших в предыдущем году освоение общеобразовательных предметов.</a:t>
            </a:r>
            <a:br>
              <a:rPr lang="ru-RU" baseline="0" dirty="0" smtClean="0"/>
            </a:br>
            <a:r>
              <a:rPr lang="ru-RU" baseline="0" dirty="0" smtClean="0"/>
              <a:t>Проверочная работа по учебному предмету, будет проведена по выбранному по решению ОО СПО предмету – из числа общеобразовательных учебных предметов: русский язык, математика, физика, химия, биология, естествознание, география, история, обществознание, иностранные языки (английский язык, немецкий язык ,французский язык), информатика.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Самыми популярными предметами являются математика, информатика, русский язык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CAC0D-E21B-4733-AC39-2803A642361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668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Даты проведения работ СПО определяют самостоятельно</a:t>
            </a:r>
            <a:r>
              <a:rPr lang="ru-RU" baseline="0" dirty="0" smtClean="0"/>
              <a:t> в соответствии с представленным графиком проведения. </a:t>
            </a:r>
          </a:p>
          <a:p>
            <a:r>
              <a:rPr lang="ru-RU" baseline="0" dirty="0" smtClean="0"/>
              <a:t>Проверочная работа с оценкой </a:t>
            </a:r>
            <a:r>
              <a:rPr lang="ru-RU" baseline="0" dirty="0" err="1" smtClean="0"/>
              <a:t>метапредметных</a:t>
            </a:r>
            <a:r>
              <a:rPr lang="ru-RU" baseline="0" dirty="0" smtClean="0"/>
              <a:t> результатов обучения выполняется на бланках или на компьютерах. Решение о форме проведения проверочной работы с оценкой </a:t>
            </a:r>
            <a:r>
              <a:rPr lang="ru-RU" baseline="0" dirty="0" err="1" smtClean="0"/>
              <a:t>метапредметных</a:t>
            </a:r>
            <a:r>
              <a:rPr lang="ru-RU" baseline="0" dirty="0" smtClean="0"/>
              <a:t> результатов обучения образовательная организация принимает самостоятельно.</a:t>
            </a:r>
          </a:p>
          <a:p>
            <a:r>
              <a:rPr lang="ru-RU" baseline="0" dirty="0" smtClean="0"/>
              <a:t>На компьютерах проводятся проверочные работы по иностранным языкам – для обучающихся 1 курсов и завершивших освоение основных общеобразовательных программ; и  по информатике (часть заданий) – для обучающихся 1 курсов.</a:t>
            </a:r>
          </a:p>
          <a:p>
            <a:r>
              <a:rPr lang="ru-RU" baseline="0" dirty="0" smtClean="0"/>
              <a:t>Проверочные работы, выполняемые на компьютерах (по иностранному языку и информатике), могут проводиться в течение нескольких дней.</a:t>
            </a:r>
          </a:p>
          <a:p>
            <a:r>
              <a:rPr lang="ru-RU" baseline="0" dirty="0" smtClean="0"/>
              <a:t>Проверочные работы с оценкой </a:t>
            </a:r>
            <a:r>
              <a:rPr lang="ru-RU" baseline="0" dirty="0" err="1" smtClean="0"/>
              <a:t>метапредметных</a:t>
            </a:r>
            <a:r>
              <a:rPr lang="ru-RU" baseline="0" dirty="0" smtClean="0"/>
              <a:t> результатов обучения, выполняемые на компьютерах, могут проводиться в течение нескольких дней. При </a:t>
            </a:r>
          </a:p>
          <a:p>
            <a:r>
              <a:rPr lang="ru-RU" baseline="0" dirty="0" smtClean="0"/>
              <a:t>необходимости могут быть организованы две сессии в день в течении нескольких дней.</a:t>
            </a:r>
          </a:p>
          <a:p>
            <a:r>
              <a:rPr lang="ru-RU" baseline="0" dirty="0" smtClean="0"/>
              <a:t>Проверочная работа по одному и тому же предмету, выполняемая на бланках, должна проводиться для всех обучающихся Образовательной организации независимо от получаемой профессии/специальности в один день.</a:t>
            </a:r>
            <a:br>
              <a:rPr lang="ru-RU" baseline="0" dirty="0" smtClean="0"/>
            </a:br>
            <a:r>
              <a:rPr lang="ru-RU" baseline="0" dirty="0" smtClean="0"/>
              <a:t>После проведения работы на распечатанных бланках, все бланки с ответами участников собираются и передаются ответственному организатору. Ответственный организатор передает работы региональному координатору. Региональный координатор отдает работы на проверку экспертам. </a:t>
            </a:r>
            <a:br>
              <a:rPr lang="ru-RU" baseline="0" dirty="0" smtClean="0"/>
            </a:br>
            <a:r>
              <a:rPr lang="ru-RU" baseline="0" dirty="0" smtClean="0"/>
              <a:t>Эксперты, проверив задания, выставляют баллы и передают проверенные работы обратно в образовательные организации, которые переносят баллы в электронную форму сбора результатов и загружают формы в ФИС ОКО.</a:t>
            </a:r>
          </a:p>
          <a:p>
            <a:r>
              <a:rPr lang="ru-RU" baseline="0" dirty="0" smtClean="0"/>
              <a:t>Если работы проводятся на компьютере, то эксперты для проверки заданий получают доступ к системе электронной проверки заданий «Эксперт».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CAC0D-E21B-4733-AC39-2803A642361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316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Проверочная работа предусматривает выполнение обучающимися заданий и запись краткого или развернутого ответа на бланках. Количество</a:t>
            </a:r>
            <a:r>
              <a:rPr lang="ru-RU" baseline="0" dirty="0" smtClean="0"/>
              <a:t> и структура заданий представлена на слайде.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CAC0D-E21B-4733-AC39-2803A642361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067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CAC0D-E21B-4733-AC39-2803A642361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138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Работы выполняются по заданиям, разработанным на федеральном уровне, и проверяются по единым критериям. Задания</a:t>
            </a:r>
            <a:r>
              <a:rPr lang="ru-RU" baseline="0" dirty="0" smtClean="0"/>
              <a:t> в</a:t>
            </a:r>
            <a:r>
              <a:rPr lang="ru-RU" dirty="0" smtClean="0"/>
              <a:t>сероссийских</a:t>
            </a:r>
            <a:r>
              <a:rPr lang="ru-RU" baseline="0" dirty="0" smtClean="0"/>
              <a:t> проверочных работ сформированы на основе заданий  ОГЭ, ЕГЭ и ВПР.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CAC0D-E21B-4733-AC39-2803A64236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405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accent2"/>
                </a:solidFill>
                <a:latin typeface="Arial" charset="0"/>
              </a:defRPr>
            </a:lvl3pPr>
            <a:lvl4pPr marL="1601788" indent="-228600" eaLnBrk="0" hangingPunct="0">
              <a:defRPr sz="1200">
                <a:solidFill>
                  <a:schemeClr val="accent2"/>
                </a:solidFill>
                <a:latin typeface="Arial" charset="0"/>
              </a:defRPr>
            </a:lvl4pPr>
            <a:lvl5pPr marL="2058988" indent="-228600" eaLnBrk="0" hangingPunct="0">
              <a:defRPr sz="1200">
                <a:solidFill>
                  <a:schemeClr val="accent2"/>
                </a:solidFill>
                <a:latin typeface="Arial" charset="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Arial" charset="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Arial" charset="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Arial" charset="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accent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983175A-D8CE-4BC2-98B4-030742935F26}" type="slidenum">
              <a:rPr lang="ru-RU" altLang="ru-RU" smtClean="0"/>
              <a:pPr eaLnBrk="1" hangingPunct="1">
                <a:defRPr/>
              </a:pPr>
              <a:t>8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116521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7" descr="0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544888"/>
            <a:ext cx="2954337" cy="237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1403350" y="188913"/>
            <a:ext cx="77406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70C0"/>
                </a:solidFill>
              </a:rPr>
              <a:t>Автономное образовательное учреждение Вологодской области </a:t>
            </a:r>
            <a:br>
              <a:rPr lang="ru-RU" altLang="ru-RU" sz="1400" dirty="0">
                <a:solidFill>
                  <a:srgbClr val="0070C0"/>
                </a:solidFill>
              </a:rPr>
            </a:br>
            <a:r>
              <a:rPr lang="ru-RU" altLang="ru-RU" sz="1400" dirty="0">
                <a:solidFill>
                  <a:srgbClr val="0070C0"/>
                </a:solidFill>
              </a:rPr>
              <a:t>дополнительного профессионального образования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70C0"/>
                </a:solidFill>
              </a:rPr>
              <a:t>«</a:t>
            </a:r>
            <a:r>
              <a:rPr lang="ru-RU" altLang="ru-RU" sz="1800" b="1" dirty="0">
                <a:solidFill>
                  <a:srgbClr val="0070C0"/>
                </a:solidFill>
              </a:rPr>
              <a:t>Вологодский институт развития образования</a:t>
            </a:r>
            <a:r>
              <a:rPr lang="en-US" altLang="ru-RU" sz="1800" b="1" dirty="0">
                <a:solidFill>
                  <a:srgbClr val="0070C0"/>
                </a:solidFill>
              </a:rPr>
              <a:t>»</a:t>
            </a:r>
            <a:endParaRPr lang="ru-RU" altLang="ru-RU" sz="1800" b="1" dirty="0">
              <a:solidFill>
                <a:srgbClr val="0070C0"/>
              </a:solidFill>
            </a:endParaRPr>
          </a:p>
        </p:txBody>
      </p:sp>
      <p:sp>
        <p:nvSpPr>
          <p:cNvPr id="2052" name="Line 9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38100" cmpd="thinThick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 dirty="0"/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14288" y="2047875"/>
            <a:ext cx="914400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768F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Порядок проведения ВПР в профессиональных образовательных организациях осенью 2021 года (ВПР СПО)</a:t>
            </a:r>
            <a:endParaRPr lang="ru-RU" sz="2400" b="1" dirty="0">
              <a:solidFill>
                <a:srgbClr val="0768F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2054" name="Line 15"/>
          <p:cNvSpPr>
            <a:spLocks noChangeShapeType="1"/>
          </p:cNvSpPr>
          <p:nvPr/>
        </p:nvSpPr>
        <p:spPr bwMode="auto">
          <a:xfrm>
            <a:off x="0" y="6273800"/>
            <a:ext cx="9144000" cy="0"/>
          </a:xfrm>
          <a:prstGeom prst="line">
            <a:avLst/>
          </a:prstGeom>
          <a:noFill/>
          <a:ln w="38100" cmpd="thinThick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 dirty="0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611188" y="6273800"/>
            <a:ext cx="7885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70C0"/>
                </a:solidFill>
              </a:rPr>
              <a:t>Вологда,</a:t>
            </a:r>
            <a:endParaRPr lang="ru-RU" altLang="ru-RU" sz="1600" b="1" dirty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70C0"/>
                </a:solidFill>
              </a:rPr>
              <a:t>2021 </a:t>
            </a:r>
            <a:r>
              <a:rPr lang="ru-RU" altLang="ru-RU" sz="1600" b="1" dirty="0">
                <a:solidFill>
                  <a:srgbClr val="0070C0"/>
                </a:solidFill>
              </a:rPr>
              <a:t>год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4124325" y="4581525"/>
            <a:ext cx="48609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err="1" smtClean="0">
                <a:solidFill>
                  <a:srgbClr val="0768F7"/>
                </a:solidFill>
                <a:cs typeface="Times New Roman" pitchFamily="18" charset="0"/>
              </a:rPr>
              <a:t>Завацкая</a:t>
            </a:r>
            <a:r>
              <a:rPr lang="ru-RU" altLang="ru-RU" sz="2000" b="1" dirty="0" smtClean="0">
                <a:solidFill>
                  <a:srgbClr val="0768F7"/>
                </a:solidFill>
                <a:cs typeface="Times New Roman" pitchFamily="18" charset="0"/>
              </a:rPr>
              <a:t> Светлана Николаевна, </a:t>
            </a:r>
            <a:r>
              <a:rPr lang="ru-RU" altLang="ru-RU" sz="1600" b="1" i="1" dirty="0">
                <a:solidFill>
                  <a:srgbClr val="0768F7"/>
                </a:solidFill>
                <a:cs typeface="Times New Roman" pitchFamily="18" charset="0"/>
              </a:rPr>
              <a:t>проректор по информационно-аналитической </a:t>
            </a:r>
            <a:r>
              <a:rPr lang="ru-RU" altLang="ru-RU" sz="1600" b="1" i="1" dirty="0" smtClean="0">
                <a:solidFill>
                  <a:srgbClr val="0768F7"/>
                </a:solidFill>
                <a:cs typeface="Times New Roman" pitchFamily="18" charset="0"/>
              </a:rPr>
              <a:t>деятельности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 dirty="0" smtClean="0">
                <a:solidFill>
                  <a:srgbClr val="0768F7"/>
                </a:solidFill>
                <a:cs typeface="Times New Roman" pitchFamily="18" charset="0"/>
              </a:rPr>
              <a:t>АОУ </a:t>
            </a:r>
            <a:r>
              <a:rPr lang="ru-RU" altLang="ru-RU" sz="1600" b="1" i="1" dirty="0">
                <a:solidFill>
                  <a:srgbClr val="0768F7"/>
                </a:solidFill>
                <a:cs typeface="Times New Roman" pitchFamily="18" charset="0"/>
              </a:rPr>
              <a:t>ВО ДПО «ВИРО» </a:t>
            </a:r>
          </a:p>
        </p:txBody>
      </p:sp>
      <p:pic>
        <p:nvPicPr>
          <p:cNvPr id="205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61913"/>
            <a:ext cx="118745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85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1" b="1819"/>
          <a:stretch/>
        </p:blipFill>
        <p:spPr bwMode="auto">
          <a:xfrm>
            <a:off x="467544" y="1152000"/>
            <a:ext cx="8227398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Особенности проведения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ВПР СПО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107504" y="248493"/>
            <a:ext cx="8928992" cy="6492875"/>
            <a:chOff x="2" y="-159306"/>
            <a:chExt cx="9144001" cy="6620823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900116" y="281235"/>
              <a:ext cx="8243887" cy="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 dirty="0"/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2" y="6448817"/>
              <a:ext cx="8532813" cy="1270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 dirty="0"/>
            </a:p>
          </p:txBody>
        </p:sp>
        <p:pic>
          <p:nvPicPr>
            <p:cNvPr id="7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36" y="-159306"/>
              <a:ext cx="684278" cy="595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2287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Количество участников ВПР СПО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879521"/>
              </p:ext>
            </p:extLst>
          </p:nvPr>
        </p:nvGraphicFramePr>
        <p:xfrm>
          <a:off x="683568" y="1268764"/>
          <a:ext cx="7920880" cy="4752523"/>
        </p:xfrm>
        <a:graphic>
          <a:graphicData uri="http://schemas.openxmlformats.org/drawingml/2006/table">
            <a:tbl>
              <a:tblPr firstRow="1" firstCol="1" bandRow="1"/>
              <a:tblGrid>
                <a:gridCol w="2923054"/>
                <a:gridCol w="2845260"/>
                <a:gridCol w="2152566"/>
              </a:tblGrid>
              <a:tr h="4095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Вид проверочной работы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A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участников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A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курс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A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завершившие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AF1"/>
                    </a:solidFill>
                  </a:tcPr>
                </a:tc>
              </a:tr>
              <a:tr h="10022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Проверочные работы с оценкой </a:t>
                      </a:r>
                      <a:r>
                        <a:rPr lang="ru-RU" sz="1600" b="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метапредметных</a:t>
                      </a:r>
                      <a:r>
                        <a:rPr lang="ru-RU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результатов обучения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8075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7277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407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Проверочные работы по учебным предметам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730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722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2326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1976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308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258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370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291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163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1160</a:t>
                      </a:r>
                      <a:endParaRPr lang="ru-RU" sz="16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1126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190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203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107504" y="248493"/>
            <a:ext cx="8928992" cy="6492875"/>
            <a:chOff x="2" y="-159306"/>
            <a:chExt cx="9144001" cy="6620823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900116" y="281235"/>
              <a:ext cx="8243887" cy="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 dirty="0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" y="6448817"/>
              <a:ext cx="8532813" cy="1270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 dirty="0"/>
            </a:p>
          </p:txBody>
        </p:sp>
        <p:pic>
          <p:nvPicPr>
            <p:cNvPr id="8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36" y="-159306"/>
              <a:ext cx="684278" cy="595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42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График проведения ВПР СПО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107504" y="248493"/>
            <a:ext cx="8928992" cy="6492875"/>
            <a:chOff x="2" y="-159306"/>
            <a:chExt cx="9144001" cy="6620823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900116" y="281235"/>
              <a:ext cx="8243887" cy="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 dirty="0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" y="6448817"/>
              <a:ext cx="8532813" cy="1270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 dirty="0"/>
            </a:p>
          </p:txBody>
        </p:sp>
        <p:pic>
          <p:nvPicPr>
            <p:cNvPr id="8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36" y="-159306"/>
              <a:ext cx="684278" cy="595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435347"/>
              </p:ext>
            </p:extLst>
          </p:nvPr>
        </p:nvGraphicFramePr>
        <p:xfrm>
          <a:off x="251520" y="894589"/>
          <a:ext cx="8784976" cy="5785026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728192"/>
                <a:gridCol w="7056784"/>
              </a:tblGrid>
              <a:tr h="3021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 проведения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работы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 сентября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инструктивных материалов для образовательных организаций для проведения проверочных работ </a:t>
                      </a: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бланках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7 сентября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расписания проведения ВПР СПО через личные кабинеты образовательных организаций в ФИС ОКО / Сбор данных об образовательных организациях и участниках ВПР СПО, обучающихся на 1 курсе в 2021/2022 учебном году (поступивших на 1 курс)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6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r>
                        <a:rPr lang="en-US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сентября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20" marR="57150" marT="64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Назначение в образовательных организациях организаторов в аудиториях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20" marR="57150" marT="64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66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12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сентября</a:t>
                      </a:r>
                      <a:endParaRPr lang="ru-RU" sz="14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8420" marR="57150" marT="64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x-none" sz="12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архивов с материалами для проведения ВПР СПО в личных кабинетах образовательных организаций в ФИС ОКО</a:t>
                      </a:r>
                      <a:endParaRPr lang="ru-RU" sz="12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420" marR="57150" marT="647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9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15 по 28 сентября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Проверочные работы по учебным предметам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проверочные 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с оценкой </a:t>
                      </a: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метапредметных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результатов обучения </a:t>
                      </a: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бланках (1 курс и завершившие)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20 сентября</a:t>
                      </a:r>
                      <a:endParaRPr lang="ru-RU" sz="1200" b="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инструктивных материалов для образовательных организаций для проведения проверочных работ с оценкой </a:t>
                      </a:r>
                      <a:r>
                        <a:rPr lang="ru-RU" sz="12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метапредметных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результатов обучения </a:t>
                      </a: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компьютерах</a:t>
                      </a:r>
                      <a:endParaRPr lang="ru-RU" sz="12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сентября - 1 октября</a:t>
                      </a:r>
                      <a:endParaRPr lang="ru-RU" sz="12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всех бланков с ответами обучающихся региональному координатору</a:t>
                      </a:r>
                      <a:endParaRPr lang="ru-RU" sz="12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</a:t>
                      </a:r>
                      <a:r>
                        <a:rPr lang="ru-RU" sz="12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сентября 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 </a:t>
                      </a:r>
                      <a:r>
                        <a:rPr lang="ru-RU" sz="12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октября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реквизитами доступа участников к вариантам проверочных работ с оценкой </a:t>
                      </a:r>
                      <a:r>
                        <a:rPr lang="ru-RU" sz="12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метапредметных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результатов обучения </a:t>
                      </a: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компьютерах (1 курс)</a:t>
                      </a:r>
                      <a:endParaRPr lang="ru-RU" sz="12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сентября - 2 октября</a:t>
                      </a:r>
                      <a:endParaRPr lang="ru-RU" sz="1200" b="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Проверочные работы с оценкой </a:t>
                      </a:r>
                      <a:r>
                        <a:rPr lang="ru-RU" sz="12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метапредметных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результатов обучения </a:t>
                      </a: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компьютерах (1 курс)</a:t>
                      </a:r>
                      <a:endParaRPr lang="ru-RU" sz="12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сентября - 5 октября</a:t>
                      </a:r>
                      <a:endParaRPr lang="ru-RU" sz="1200" b="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Проверочные работы по всем учебным предметам на бланках / с оценкой </a:t>
                      </a:r>
                      <a:r>
                        <a:rPr lang="ru-RU" sz="12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метапредметных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результатов обучения на бланках (резервные дни)</a:t>
                      </a:r>
                      <a:endParaRPr lang="ru-RU" sz="12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4 - 9 октября</a:t>
                      </a:r>
                      <a:endParaRPr lang="ru-RU" sz="1200" b="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реквизитами доступа участников к вариантам проверочных работ с оценкой </a:t>
                      </a:r>
                      <a:r>
                        <a:rPr lang="ru-RU" sz="12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метапредметных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результатов обучения </a:t>
                      </a: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компьютерах (завершившие)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4 - </a:t>
                      </a:r>
                      <a:r>
                        <a:rPr lang="ru-RU" sz="12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октября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Проверочные работы с оценкой </a:t>
                      </a: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метапредметных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результатов обучения </a:t>
                      </a:r>
                      <a:r>
                        <a:rPr lang="ru-RU" sz="12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b="1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компьютерах (завершившие)</a:t>
                      </a:r>
                      <a:endParaRPr lang="ru-RU" sz="12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1 - 22 октября</a:t>
                      </a:r>
                      <a:endParaRPr lang="ru-RU" sz="1200" b="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работ региональной предметной комиссий</a:t>
                      </a:r>
                      <a:endParaRPr lang="ru-RU" sz="12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22 - 27 </a:t>
                      </a:r>
                      <a:r>
                        <a:rPr lang="ru-RU" sz="12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октября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Передача результатов проверки в СПО, загрузка результатов проверочных работ образовательной организацией в личном кабинете ФИС ОКО</a:t>
                      </a:r>
                      <a:endParaRPr lang="ru-RU" sz="12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b="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ноября</a:t>
                      </a:r>
                      <a:endParaRPr lang="ru-RU" sz="1200" b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результатов в ФИС «ОКО» </a:t>
                      </a:r>
                      <a:endParaRPr lang="ru-RU" sz="12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87" marR="35787" marT="617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8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95693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Количество заданий ВПР СПО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107504" y="248493"/>
            <a:ext cx="8928992" cy="6492875"/>
            <a:chOff x="2" y="-159306"/>
            <a:chExt cx="9144001" cy="6620823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900116" y="281235"/>
              <a:ext cx="8243887" cy="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 dirty="0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" y="6448817"/>
              <a:ext cx="8532813" cy="1270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 dirty="0"/>
            </a:p>
          </p:txBody>
        </p:sp>
        <p:pic>
          <p:nvPicPr>
            <p:cNvPr id="8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36" y="-159306"/>
              <a:ext cx="684278" cy="595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190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70700"/>
            <a:ext cx="8014909" cy="468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Количество заданий ВПР СПО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107504" y="248493"/>
            <a:ext cx="8928992" cy="6492875"/>
            <a:chOff x="2" y="-159306"/>
            <a:chExt cx="9144001" cy="6620823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900116" y="281235"/>
              <a:ext cx="8243887" cy="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 dirty="0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" y="6448817"/>
              <a:ext cx="8532813" cy="1270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 dirty="0"/>
            </a:p>
          </p:txBody>
        </p:sp>
        <p:pic>
          <p:nvPicPr>
            <p:cNvPr id="8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36" y="-159306"/>
              <a:ext cx="684278" cy="595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40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47" y="1520282"/>
            <a:ext cx="8803941" cy="435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16632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Структура образцов работ для ВПР СПО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107504" y="248493"/>
            <a:ext cx="8928992" cy="6492875"/>
            <a:chOff x="2" y="-159306"/>
            <a:chExt cx="9144001" cy="6620823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900116" y="281235"/>
              <a:ext cx="8243887" cy="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 dirty="0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2" y="6448817"/>
              <a:ext cx="8532813" cy="12700"/>
            </a:xfrm>
            <a:prstGeom prst="line">
              <a:avLst/>
            </a:prstGeom>
            <a:noFill/>
            <a:ln w="38100" cmpd="thinThick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ru-RU" dirty="0"/>
            </a:p>
          </p:txBody>
        </p:sp>
        <p:pic>
          <p:nvPicPr>
            <p:cNvPr id="8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36" y="-159306"/>
              <a:ext cx="684278" cy="595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73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7" descr="0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544888"/>
            <a:ext cx="2954337" cy="237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1403350" y="188913"/>
            <a:ext cx="77406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70C0"/>
                </a:solidFill>
              </a:rPr>
              <a:t>Автономное образовательное учреждение Вологодской области </a:t>
            </a:r>
            <a:br>
              <a:rPr lang="ru-RU" altLang="ru-RU" sz="1400" dirty="0">
                <a:solidFill>
                  <a:srgbClr val="0070C0"/>
                </a:solidFill>
              </a:rPr>
            </a:br>
            <a:r>
              <a:rPr lang="ru-RU" altLang="ru-RU" sz="1400" dirty="0">
                <a:solidFill>
                  <a:srgbClr val="0070C0"/>
                </a:solidFill>
              </a:rPr>
              <a:t>дополнительного профессионального образования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rgbClr val="0070C0"/>
                </a:solidFill>
              </a:rPr>
              <a:t>«</a:t>
            </a:r>
            <a:r>
              <a:rPr lang="ru-RU" altLang="ru-RU" sz="1800" b="1" dirty="0">
                <a:solidFill>
                  <a:srgbClr val="0070C0"/>
                </a:solidFill>
              </a:rPr>
              <a:t>Вологодский институт развития образования</a:t>
            </a:r>
            <a:r>
              <a:rPr lang="en-US" altLang="ru-RU" sz="1800" b="1" dirty="0">
                <a:solidFill>
                  <a:srgbClr val="0070C0"/>
                </a:solidFill>
              </a:rPr>
              <a:t>»</a:t>
            </a:r>
            <a:endParaRPr lang="ru-RU" altLang="ru-RU" sz="1800" b="1" dirty="0">
              <a:solidFill>
                <a:srgbClr val="0070C0"/>
              </a:solidFill>
            </a:endParaRPr>
          </a:p>
        </p:txBody>
      </p:sp>
      <p:sp>
        <p:nvSpPr>
          <p:cNvPr id="2052" name="Line 9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38100" cmpd="thinThick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 dirty="0"/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14288" y="2047875"/>
            <a:ext cx="914400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spcBef>
                <a:spcPts val="0"/>
              </a:spcBef>
              <a:defRPr/>
            </a:pPr>
            <a:r>
              <a:rPr lang="ru-RU" sz="2400" b="1" dirty="0" smtClean="0">
                <a:solidFill>
                  <a:srgbClr val="0768F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itchFamily="18" charset="0"/>
              </a:rPr>
              <a:t>Порядок проведения ВПР в профессиональных образовательных организациях осенью 2021 года (ВПР СПО)</a:t>
            </a:r>
            <a:endParaRPr lang="ru-RU" sz="2400" b="1" dirty="0">
              <a:solidFill>
                <a:srgbClr val="0768F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Times New Roman" pitchFamily="18" charset="0"/>
            </a:endParaRPr>
          </a:p>
        </p:txBody>
      </p:sp>
      <p:sp>
        <p:nvSpPr>
          <p:cNvPr id="2054" name="Line 15"/>
          <p:cNvSpPr>
            <a:spLocks noChangeShapeType="1"/>
          </p:cNvSpPr>
          <p:nvPr/>
        </p:nvSpPr>
        <p:spPr bwMode="auto">
          <a:xfrm>
            <a:off x="0" y="6273800"/>
            <a:ext cx="9144000" cy="0"/>
          </a:xfrm>
          <a:prstGeom prst="line">
            <a:avLst/>
          </a:prstGeom>
          <a:noFill/>
          <a:ln w="38100" cmpd="thinThick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ru-RU" dirty="0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611188" y="6273800"/>
            <a:ext cx="7885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70C0"/>
                </a:solidFill>
              </a:rPr>
              <a:t>Вологда,</a:t>
            </a:r>
            <a:endParaRPr lang="ru-RU" altLang="ru-RU" sz="1600" b="1" dirty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0070C0"/>
                </a:solidFill>
              </a:rPr>
              <a:t>2021 </a:t>
            </a:r>
            <a:r>
              <a:rPr lang="ru-RU" altLang="ru-RU" sz="1600" b="1" dirty="0">
                <a:solidFill>
                  <a:srgbClr val="0070C0"/>
                </a:solidFill>
              </a:rPr>
              <a:t>год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4124325" y="4581525"/>
            <a:ext cx="4860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 err="1">
                <a:solidFill>
                  <a:srgbClr val="0768F7"/>
                </a:solidFill>
                <a:cs typeface="Times New Roman" pitchFamily="18" charset="0"/>
              </a:rPr>
              <a:t>Завацкая</a:t>
            </a:r>
            <a:r>
              <a:rPr lang="ru-RU" altLang="ru-RU" sz="1400" b="1" dirty="0">
                <a:solidFill>
                  <a:srgbClr val="0768F7"/>
                </a:solidFill>
                <a:cs typeface="Times New Roman" pitchFamily="18" charset="0"/>
              </a:rPr>
              <a:t> Светлана Николаевна, </a:t>
            </a:r>
            <a:r>
              <a:rPr lang="ru-RU" altLang="ru-RU" sz="1400" b="1" i="1" dirty="0">
                <a:solidFill>
                  <a:srgbClr val="0768F7"/>
                </a:solidFill>
                <a:cs typeface="Times New Roman" pitchFamily="18" charset="0"/>
              </a:rPr>
              <a:t>проректор по информационно-аналитической деятельности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dirty="0">
                <a:solidFill>
                  <a:srgbClr val="0768F7"/>
                </a:solidFill>
                <a:cs typeface="Times New Roman" pitchFamily="18" charset="0"/>
              </a:rPr>
              <a:t>АОУ ВО ДПО «ВИРО» </a:t>
            </a:r>
            <a:endParaRPr lang="ru-RU" altLang="ru-RU" sz="1400" b="1" i="1" dirty="0">
              <a:solidFill>
                <a:srgbClr val="0768F7"/>
              </a:solidFill>
              <a:cs typeface="Times New Roman" pitchFamily="18" charset="0"/>
            </a:endParaRPr>
          </a:p>
        </p:txBody>
      </p:sp>
      <p:pic>
        <p:nvPicPr>
          <p:cNvPr id="205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61913"/>
            <a:ext cx="1187450" cy="103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881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731</Words>
  <Application>Microsoft Office PowerPoint</Application>
  <PresentationFormat>Экран (4:3)</PresentationFormat>
  <Paragraphs>110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Особенности проведения ВПР СПО </vt:lpstr>
      <vt:lpstr>Количество участников ВПР СПО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31</cp:revision>
  <dcterms:created xsi:type="dcterms:W3CDTF">2021-07-16T11:49:27Z</dcterms:created>
  <dcterms:modified xsi:type="dcterms:W3CDTF">2021-08-26T06:23:17Z</dcterms:modified>
</cp:coreProperties>
</file>