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86" r:id="rId3"/>
  </p:sldMasterIdLst>
  <p:notesMasterIdLst>
    <p:notesMasterId r:id="rId10"/>
  </p:notesMasterIdLst>
  <p:handoutMasterIdLst>
    <p:handoutMasterId r:id="rId11"/>
  </p:handoutMasterIdLst>
  <p:sldIdLst>
    <p:sldId id="317" r:id="rId4"/>
    <p:sldId id="314" r:id="rId5"/>
    <p:sldId id="334" r:id="rId6"/>
    <p:sldId id="336" r:id="rId7"/>
    <p:sldId id="342" r:id="rId8"/>
    <p:sldId id="33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9BD4FF"/>
    <a:srgbClr val="AFDDFF"/>
    <a:srgbClr val="FBFDFF"/>
    <a:srgbClr val="61BBFF"/>
    <a:srgbClr val="E7F5FF"/>
    <a:srgbClr val="D1EBFF"/>
    <a:srgbClr val="B9E1FF"/>
    <a:srgbClr val="B7CFFF"/>
    <a:srgbClr val="BB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317" autoAdjust="0"/>
  </p:normalViewPr>
  <p:slideViewPr>
    <p:cSldViewPr>
      <p:cViewPr>
        <p:scale>
          <a:sx n="66" d="100"/>
          <a:sy n="66" d="100"/>
        </p:scale>
        <p:origin x="-2196" y="-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85F95D-0A52-4687-A193-E639EAE87C6A}" type="doc">
      <dgm:prSet loTypeId="urn:microsoft.com/office/officeart/2005/8/layout/hierarchy3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F8616C-4083-4A63-9DFB-D99FAA3E0419}">
      <dgm:prSet phldrT="[Текст]" custT="1"/>
      <dgm:spPr>
        <a:xfrm>
          <a:off x="0" y="0"/>
          <a:ext cx="2357215" cy="1178607"/>
        </a:xfrm>
      </dgm:spPr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Начальное общее образование</a:t>
          </a:r>
          <a:endParaRPr lang="ru-RU" sz="2400" b="1" dirty="0"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65807D58-DDF7-46B4-9898-3996AC704565}" type="parTrans" cxnId="{40C31B5F-8053-4203-91C5-9C7EEA79D703}">
      <dgm:prSet/>
      <dgm:spPr/>
      <dgm:t>
        <a:bodyPr/>
        <a:lstStyle/>
        <a:p>
          <a:endParaRPr lang="ru-RU"/>
        </a:p>
      </dgm:t>
    </dgm:pt>
    <dgm:pt modelId="{F3B269A4-FFAB-4038-9A61-A4C9EA8C8274}" type="sibTrans" cxnId="{40C31B5F-8053-4203-91C5-9C7EEA79D703}">
      <dgm:prSet/>
      <dgm:spPr/>
      <dgm:t>
        <a:bodyPr/>
        <a:lstStyle/>
        <a:p>
          <a:endParaRPr lang="ru-RU"/>
        </a:p>
      </dgm:t>
    </dgm:pt>
    <dgm:pt modelId="{C196ECB1-7303-4709-86AC-74C4AC2D0D86}">
      <dgm:prSet phldrT="[Текст]" custT="1"/>
      <dgm:spPr>
        <a:xfrm>
          <a:off x="972119" y="1296171"/>
          <a:ext cx="3176791" cy="1415920"/>
        </a:xfrm>
      </dgm:spPr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21,5 % обучающихся</a:t>
          </a:r>
        </a:p>
        <a:p>
          <a:r>
            <a:rPr lang="ru-RU" sz="18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 101 школе – в урочной деятельности (в части ООП формируемой участниками образовательного процесса)  </a:t>
          </a:r>
          <a:endParaRPr lang="ru-RU" sz="1800" dirty="0"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9E83CF26-67E4-433F-9C63-E943B0E748AA}" type="parTrans" cxnId="{090C5EB2-820E-44EF-91F9-95DCB691DC14}">
      <dgm:prSet/>
      <dgm:spPr>
        <a:xfrm>
          <a:off x="235721" y="1178607"/>
          <a:ext cx="736397" cy="825523"/>
        </a:xfrm>
      </dgm:spPr>
      <dgm:t>
        <a:bodyPr/>
        <a:lstStyle/>
        <a:p>
          <a:endParaRPr lang="ru-RU"/>
        </a:p>
      </dgm:t>
    </dgm:pt>
    <dgm:pt modelId="{0BC471FD-7471-40DC-A31B-A4B2191A0FE4}" type="sibTrans" cxnId="{090C5EB2-820E-44EF-91F9-95DCB691DC14}">
      <dgm:prSet/>
      <dgm:spPr/>
      <dgm:t>
        <a:bodyPr/>
        <a:lstStyle/>
        <a:p>
          <a:endParaRPr lang="ru-RU"/>
        </a:p>
      </dgm:t>
    </dgm:pt>
    <dgm:pt modelId="{81BC122B-B845-4A11-9740-D6A0B4317A06}">
      <dgm:prSet phldrT="[Текст]" custT="1"/>
      <dgm:spPr>
        <a:xfrm>
          <a:off x="310420" y="2892595"/>
          <a:ext cx="3309587" cy="1073676"/>
        </a:xfrm>
      </dgm:spPr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37 % обучающихся </a:t>
          </a:r>
        </a:p>
        <a:p>
          <a:r>
            <a:rPr lang="ru-RU" sz="18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 202 школах – во внеурочной деятельности</a:t>
          </a:r>
          <a:endParaRPr lang="ru-RU" sz="1800" dirty="0"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5BDE8711-37BE-4E12-8900-82C455A80BAC}" type="parTrans" cxnId="{2207F610-78BB-42E0-9E80-5CA663A38C31}">
      <dgm:prSet/>
      <dgm:spPr>
        <a:xfrm>
          <a:off x="190001" y="1178607"/>
          <a:ext cx="91440" cy="2250826"/>
        </a:xfrm>
      </dgm:spPr>
      <dgm:t>
        <a:bodyPr/>
        <a:lstStyle/>
        <a:p>
          <a:endParaRPr lang="ru-RU"/>
        </a:p>
      </dgm:t>
    </dgm:pt>
    <dgm:pt modelId="{FEEBA8E0-4426-4FE1-BB4B-A1B86A93E730}" type="sibTrans" cxnId="{2207F610-78BB-42E0-9E80-5CA663A38C31}">
      <dgm:prSet/>
      <dgm:spPr/>
      <dgm:t>
        <a:bodyPr/>
        <a:lstStyle/>
        <a:p>
          <a:endParaRPr lang="ru-RU"/>
        </a:p>
      </dgm:t>
    </dgm:pt>
    <dgm:pt modelId="{072D92C2-CA25-47A5-82BE-DF763D72E5CF}">
      <dgm:prSet phldrT="[Текст]" custT="1"/>
      <dgm:spPr>
        <a:xfrm>
          <a:off x="4212536" y="0"/>
          <a:ext cx="2357215" cy="1178607"/>
        </a:xfrm>
      </dgm:spPr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Основное </a:t>
          </a:r>
        </a:p>
        <a:p>
          <a:r>
            <a:rPr lang="ru-RU" sz="2400" b="1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общее образование</a:t>
          </a:r>
          <a:endParaRPr lang="ru-RU" sz="2400" b="1" dirty="0"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EDAEF32B-1BAD-434F-AEAA-60FAD28D1280}" type="parTrans" cxnId="{DF43126D-4CE0-47C1-974F-9198F3804F12}">
      <dgm:prSet/>
      <dgm:spPr/>
      <dgm:t>
        <a:bodyPr/>
        <a:lstStyle/>
        <a:p>
          <a:endParaRPr lang="ru-RU"/>
        </a:p>
      </dgm:t>
    </dgm:pt>
    <dgm:pt modelId="{31EECB5C-116C-4D96-B898-24DA37932430}" type="sibTrans" cxnId="{DF43126D-4CE0-47C1-974F-9198F3804F12}">
      <dgm:prSet/>
      <dgm:spPr/>
      <dgm:t>
        <a:bodyPr/>
        <a:lstStyle/>
        <a:p>
          <a:endParaRPr lang="ru-RU"/>
        </a:p>
      </dgm:t>
    </dgm:pt>
    <dgm:pt modelId="{B5BE15CE-064E-486C-BD85-6FDC4554FFBF}">
      <dgm:prSet phldrT="[Текст]" custT="1"/>
      <dgm:spPr>
        <a:xfrm>
          <a:off x="5184671" y="1296171"/>
          <a:ext cx="3000339" cy="1436935"/>
        </a:xfrm>
      </dgm:spPr>
      <dgm:t>
        <a:bodyPr/>
        <a:lstStyle/>
        <a:p>
          <a:endParaRPr lang="ru-RU" sz="1600" b="1" dirty="0" smtClean="0"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r>
            <a:rPr lang="ru-RU" sz="1800" b="1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12 % обучающихся</a:t>
          </a:r>
        </a:p>
        <a:p>
          <a:r>
            <a:rPr lang="ru-RU" sz="1800" b="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 89 школах – в урочной деятельности (в части ООП формируемой участниками образовательного процесса)  </a:t>
          </a:r>
        </a:p>
        <a:p>
          <a:endParaRPr lang="ru-RU" sz="2000" b="1" dirty="0"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88D1770D-C3BA-4BC3-B71A-5D55469063C5}" type="parTrans" cxnId="{0F4B58B7-03B3-4E3B-A6C7-7A155FFCF848}">
      <dgm:prSet/>
      <dgm:spPr>
        <a:xfrm>
          <a:off x="4448258" y="1178607"/>
          <a:ext cx="736413" cy="836031"/>
        </a:xfrm>
      </dgm:spPr>
      <dgm:t>
        <a:bodyPr/>
        <a:lstStyle/>
        <a:p>
          <a:endParaRPr lang="ru-RU"/>
        </a:p>
      </dgm:t>
    </dgm:pt>
    <dgm:pt modelId="{E4C345CE-41D1-4C57-AFBB-E51340DB3737}" type="sibTrans" cxnId="{0F4B58B7-03B3-4E3B-A6C7-7A155FFCF848}">
      <dgm:prSet/>
      <dgm:spPr/>
      <dgm:t>
        <a:bodyPr/>
        <a:lstStyle/>
        <a:p>
          <a:endParaRPr lang="ru-RU"/>
        </a:p>
      </dgm:t>
    </dgm:pt>
    <dgm:pt modelId="{C00EEF15-63DA-4B4E-A1FA-2CA5E0AC4BB1}">
      <dgm:prSet phldrT="[Текст]" custT="1"/>
      <dgm:spPr>
        <a:xfrm>
          <a:off x="4752621" y="2916380"/>
          <a:ext cx="3000339" cy="1178607"/>
        </a:xfrm>
      </dgm:spPr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22 % обучающихся </a:t>
          </a:r>
        </a:p>
        <a:p>
          <a:r>
            <a:rPr lang="ru-RU" sz="18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 141 школе – во внеурочной деятельности </a:t>
          </a:r>
          <a:endParaRPr lang="ru-RU" sz="1800" dirty="0"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48C5B0D9-9CE3-4AFB-9615-9A350A0715CF}" type="parTrans" cxnId="{999A46EB-E7C5-4514-9F22-6A43D61EA35B}">
      <dgm:prSet/>
      <dgm:spPr>
        <a:xfrm>
          <a:off x="4448258" y="1178607"/>
          <a:ext cx="304363" cy="2327076"/>
        </a:xfrm>
      </dgm:spPr>
      <dgm:t>
        <a:bodyPr/>
        <a:lstStyle/>
        <a:p>
          <a:endParaRPr lang="ru-RU"/>
        </a:p>
      </dgm:t>
    </dgm:pt>
    <dgm:pt modelId="{10A8B44A-07D8-44BB-896F-834CC367CF05}" type="sibTrans" cxnId="{999A46EB-E7C5-4514-9F22-6A43D61EA35B}">
      <dgm:prSet/>
      <dgm:spPr/>
      <dgm:t>
        <a:bodyPr/>
        <a:lstStyle/>
        <a:p>
          <a:endParaRPr lang="ru-RU"/>
        </a:p>
      </dgm:t>
    </dgm:pt>
    <dgm:pt modelId="{CE635C7C-965F-4821-A26B-0B89CB6AC206}" type="pres">
      <dgm:prSet presAssocID="{3485F95D-0A52-4687-A193-E639EAE87C6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7042A24-4A4F-4443-8D73-02B24B931DFA}" type="pres">
      <dgm:prSet presAssocID="{73F8616C-4083-4A63-9DFB-D99FAA3E0419}" presName="root" presStyleCnt="0"/>
      <dgm:spPr/>
      <dgm:t>
        <a:bodyPr/>
        <a:lstStyle/>
        <a:p>
          <a:endParaRPr lang="ru-RU"/>
        </a:p>
      </dgm:t>
    </dgm:pt>
    <dgm:pt modelId="{49C0F1FF-7CA9-4EBF-AD3F-57853182099F}" type="pres">
      <dgm:prSet presAssocID="{73F8616C-4083-4A63-9DFB-D99FAA3E0419}" presName="rootComposite" presStyleCnt="0"/>
      <dgm:spPr/>
      <dgm:t>
        <a:bodyPr/>
        <a:lstStyle/>
        <a:p>
          <a:endParaRPr lang="ru-RU"/>
        </a:p>
      </dgm:t>
    </dgm:pt>
    <dgm:pt modelId="{C90CF945-381C-4BD5-B8D9-CBDDEE949749}" type="pres">
      <dgm:prSet presAssocID="{73F8616C-4083-4A63-9DFB-D99FAA3E0419}" presName="rootText" presStyleLbl="node1" presStyleIdx="0" presStyleCnt="2" custLinFactNeighborX="-22366" custLinFactNeighborY="-12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F9EB778A-BF36-4428-9B76-B5B836825C2F}" type="pres">
      <dgm:prSet presAssocID="{73F8616C-4083-4A63-9DFB-D99FAA3E0419}" presName="rootConnector" presStyleLbl="node1" presStyleIdx="0" presStyleCnt="2"/>
      <dgm:spPr/>
      <dgm:t>
        <a:bodyPr/>
        <a:lstStyle/>
        <a:p>
          <a:endParaRPr lang="ru-RU"/>
        </a:p>
      </dgm:t>
    </dgm:pt>
    <dgm:pt modelId="{0463B12F-8974-470F-9A34-7263D5603F32}" type="pres">
      <dgm:prSet presAssocID="{73F8616C-4083-4A63-9DFB-D99FAA3E0419}" presName="childShape" presStyleCnt="0"/>
      <dgm:spPr/>
      <dgm:t>
        <a:bodyPr/>
        <a:lstStyle/>
        <a:p>
          <a:endParaRPr lang="ru-RU"/>
        </a:p>
      </dgm:t>
    </dgm:pt>
    <dgm:pt modelId="{15F6A9AF-C2A1-4D76-B790-63FEFF602D47}" type="pres">
      <dgm:prSet presAssocID="{9E83CF26-67E4-433F-9C63-E943B0E748AA}" presName="Name13" presStyleLbl="parChTrans1D2" presStyleIdx="0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523"/>
              </a:lnTo>
              <a:lnTo>
                <a:pt x="736397" y="825523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4EFFDC1C-9DD7-4465-9862-5923FC22BE9B}" type="pres">
      <dgm:prSet presAssocID="{C196ECB1-7303-4709-86AC-74C4AC2D0D86}" presName="childText" presStyleLbl="bgAcc1" presStyleIdx="0" presStyleCnt="4" custScaleX="168461" custScaleY="120135" custLinFactNeighborX="-13719" custLinFactNeighborY="-17221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30A9942B-8704-4694-ADEC-FD03BC6E7507}" type="pres">
      <dgm:prSet presAssocID="{5BDE8711-37BE-4E12-8900-82C455A80BAC}" presName="Name13" presStyleLbl="parChTrans1D2" presStyleIdx="1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50826"/>
              </a:lnTo>
              <a:lnTo>
                <a:pt x="120419" y="2250826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4D18F037-B791-4AAC-B29E-A96F04ED253E}" type="pres">
      <dgm:prSet presAssocID="{81BC122B-B845-4A11-9740-D6A0B4317A06}" presName="childText" presStyleLbl="bgAcc1" presStyleIdx="1" presStyleCnt="4" custScaleX="175503" custScaleY="91097" custLinFactNeighborX="-36496" custLinFactNeighborY="-2483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2F015584-C4F7-4919-8578-EBDB39729472}" type="pres">
      <dgm:prSet presAssocID="{072D92C2-CA25-47A5-82BE-DF763D72E5CF}" presName="root" presStyleCnt="0"/>
      <dgm:spPr/>
      <dgm:t>
        <a:bodyPr/>
        <a:lstStyle/>
        <a:p>
          <a:endParaRPr lang="ru-RU"/>
        </a:p>
      </dgm:t>
    </dgm:pt>
    <dgm:pt modelId="{8F513CDE-0F3F-480B-803F-036BD20EE773}" type="pres">
      <dgm:prSet presAssocID="{072D92C2-CA25-47A5-82BE-DF763D72E5CF}" presName="rootComposite" presStyleCnt="0"/>
      <dgm:spPr/>
      <dgm:t>
        <a:bodyPr/>
        <a:lstStyle/>
        <a:p>
          <a:endParaRPr lang="ru-RU"/>
        </a:p>
      </dgm:t>
    </dgm:pt>
    <dgm:pt modelId="{A77EC305-67A7-4D18-9111-53EA849AFA37}" type="pres">
      <dgm:prSet presAssocID="{072D92C2-CA25-47A5-82BE-DF763D72E5CF}" presName="rootText" presStyleLbl="node1" presStyleIdx="1" presStyleCnt="2" custLinFactNeighborX="-9060" custLinFactNeighborY="-12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BFB46475-ED8C-4F4A-8034-012E430CA697}" type="pres">
      <dgm:prSet presAssocID="{072D92C2-CA25-47A5-82BE-DF763D72E5CF}" presName="rootConnector" presStyleLbl="node1" presStyleIdx="1" presStyleCnt="2"/>
      <dgm:spPr/>
      <dgm:t>
        <a:bodyPr/>
        <a:lstStyle/>
        <a:p>
          <a:endParaRPr lang="ru-RU"/>
        </a:p>
      </dgm:t>
    </dgm:pt>
    <dgm:pt modelId="{20108499-8ED9-4C79-B9D9-1B26AF6C8C78}" type="pres">
      <dgm:prSet presAssocID="{072D92C2-CA25-47A5-82BE-DF763D72E5CF}" presName="childShape" presStyleCnt="0"/>
      <dgm:spPr/>
      <dgm:t>
        <a:bodyPr/>
        <a:lstStyle/>
        <a:p>
          <a:endParaRPr lang="ru-RU"/>
        </a:p>
      </dgm:t>
    </dgm:pt>
    <dgm:pt modelId="{27967208-D322-4F55-942C-6C8D827572E6}" type="pres">
      <dgm:prSet presAssocID="{88D1770D-C3BA-4BC3-B71A-5D55469063C5}" presName="Name13" presStyleLbl="parChTrans1D2" presStyleIdx="2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6031"/>
              </a:lnTo>
              <a:lnTo>
                <a:pt x="736413" y="836031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91445DFC-9225-4C09-A09E-1324E8A7C995}" type="pres">
      <dgm:prSet presAssocID="{B5BE15CE-064E-486C-BD85-6FDC4554FFBF}" presName="childText" presStyleLbl="bgAcc1" presStyleIdx="2" presStyleCnt="4" custScaleX="159104" custScaleY="121918" custLinFactNeighborX="15226" custLinFactNeighborY="-1515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193D8E20-BDD6-4A24-8A86-B6783E3461A2}" type="pres">
      <dgm:prSet presAssocID="{48C5B0D9-9CE3-4AFB-9615-9A350A0715CF}" presName="Name13" presStyleLbl="parChTrans1D2" presStyleIdx="3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7076"/>
              </a:lnTo>
              <a:lnTo>
                <a:pt x="304363" y="2327076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83C0053F-2BDD-4B52-B414-3D954B8C6599}" type="pres">
      <dgm:prSet presAssocID="{C00EEF15-63DA-4B4E-A1FA-2CA5E0AC4BB1}" presName="childText" presStyleLbl="bgAcc1" presStyleIdx="3" presStyleCnt="4" custScaleX="159104" custScaleY="100000" custLinFactNeighborX="-7685" custLinFactNeighborY="-2460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</dgm:ptLst>
  <dgm:cxnLst>
    <dgm:cxn modelId="{7C5D5161-CABE-49BC-823E-E36A4FC4550C}" type="presOf" srcId="{9E83CF26-67E4-433F-9C63-E943B0E748AA}" destId="{15F6A9AF-C2A1-4D76-B790-63FEFF602D47}" srcOrd="0" destOrd="0" presId="urn:microsoft.com/office/officeart/2005/8/layout/hierarchy3"/>
    <dgm:cxn modelId="{999A46EB-E7C5-4514-9F22-6A43D61EA35B}" srcId="{072D92C2-CA25-47A5-82BE-DF763D72E5CF}" destId="{C00EEF15-63DA-4B4E-A1FA-2CA5E0AC4BB1}" srcOrd="1" destOrd="0" parTransId="{48C5B0D9-9CE3-4AFB-9615-9A350A0715CF}" sibTransId="{10A8B44A-07D8-44BB-896F-834CC367CF05}"/>
    <dgm:cxn modelId="{3C852C2B-BDB3-42FC-8E5B-A2FBC839B830}" type="presOf" srcId="{C196ECB1-7303-4709-86AC-74C4AC2D0D86}" destId="{4EFFDC1C-9DD7-4465-9862-5923FC22BE9B}" srcOrd="0" destOrd="0" presId="urn:microsoft.com/office/officeart/2005/8/layout/hierarchy3"/>
    <dgm:cxn modelId="{74632DC8-3144-4F32-B7D7-8914BE02CD83}" type="presOf" srcId="{C00EEF15-63DA-4B4E-A1FA-2CA5E0AC4BB1}" destId="{83C0053F-2BDD-4B52-B414-3D954B8C6599}" srcOrd="0" destOrd="0" presId="urn:microsoft.com/office/officeart/2005/8/layout/hierarchy3"/>
    <dgm:cxn modelId="{40C31B5F-8053-4203-91C5-9C7EEA79D703}" srcId="{3485F95D-0A52-4687-A193-E639EAE87C6A}" destId="{73F8616C-4083-4A63-9DFB-D99FAA3E0419}" srcOrd="0" destOrd="0" parTransId="{65807D58-DDF7-46B4-9898-3996AC704565}" sibTransId="{F3B269A4-FFAB-4038-9A61-A4C9EA8C8274}"/>
    <dgm:cxn modelId="{090C5EB2-820E-44EF-91F9-95DCB691DC14}" srcId="{73F8616C-4083-4A63-9DFB-D99FAA3E0419}" destId="{C196ECB1-7303-4709-86AC-74C4AC2D0D86}" srcOrd="0" destOrd="0" parTransId="{9E83CF26-67E4-433F-9C63-E943B0E748AA}" sibTransId="{0BC471FD-7471-40DC-A31B-A4B2191A0FE4}"/>
    <dgm:cxn modelId="{29FA7D11-768D-4E17-8079-4AEC5429BF82}" type="presOf" srcId="{B5BE15CE-064E-486C-BD85-6FDC4554FFBF}" destId="{91445DFC-9225-4C09-A09E-1324E8A7C995}" srcOrd="0" destOrd="0" presId="urn:microsoft.com/office/officeart/2005/8/layout/hierarchy3"/>
    <dgm:cxn modelId="{2207F610-78BB-42E0-9E80-5CA663A38C31}" srcId="{73F8616C-4083-4A63-9DFB-D99FAA3E0419}" destId="{81BC122B-B845-4A11-9740-D6A0B4317A06}" srcOrd="1" destOrd="0" parTransId="{5BDE8711-37BE-4E12-8900-82C455A80BAC}" sibTransId="{FEEBA8E0-4426-4FE1-BB4B-A1B86A93E730}"/>
    <dgm:cxn modelId="{D4FE257A-E824-42FC-A1E0-F6F376CBE73C}" type="presOf" srcId="{072D92C2-CA25-47A5-82BE-DF763D72E5CF}" destId="{A77EC305-67A7-4D18-9111-53EA849AFA37}" srcOrd="0" destOrd="0" presId="urn:microsoft.com/office/officeart/2005/8/layout/hierarchy3"/>
    <dgm:cxn modelId="{0F4B58B7-03B3-4E3B-A6C7-7A155FFCF848}" srcId="{072D92C2-CA25-47A5-82BE-DF763D72E5CF}" destId="{B5BE15CE-064E-486C-BD85-6FDC4554FFBF}" srcOrd="0" destOrd="0" parTransId="{88D1770D-C3BA-4BC3-B71A-5D55469063C5}" sibTransId="{E4C345CE-41D1-4C57-AFBB-E51340DB3737}"/>
    <dgm:cxn modelId="{5981592E-F737-4C8F-832F-60D461595921}" type="presOf" srcId="{3485F95D-0A52-4687-A193-E639EAE87C6A}" destId="{CE635C7C-965F-4821-A26B-0B89CB6AC206}" srcOrd="0" destOrd="0" presId="urn:microsoft.com/office/officeart/2005/8/layout/hierarchy3"/>
    <dgm:cxn modelId="{7F54AADC-C6A8-4E17-B649-B37570D6C807}" type="presOf" srcId="{5BDE8711-37BE-4E12-8900-82C455A80BAC}" destId="{30A9942B-8704-4694-ADEC-FD03BC6E7507}" srcOrd="0" destOrd="0" presId="urn:microsoft.com/office/officeart/2005/8/layout/hierarchy3"/>
    <dgm:cxn modelId="{DF43126D-4CE0-47C1-974F-9198F3804F12}" srcId="{3485F95D-0A52-4687-A193-E639EAE87C6A}" destId="{072D92C2-CA25-47A5-82BE-DF763D72E5CF}" srcOrd="1" destOrd="0" parTransId="{EDAEF32B-1BAD-434F-AEAA-60FAD28D1280}" sibTransId="{31EECB5C-116C-4D96-B898-24DA37932430}"/>
    <dgm:cxn modelId="{DE64DEA2-4578-4B2A-AE75-E7F63EC370DA}" type="presOf" srcId="{88D1770D-C3BA-4BC3-B71A-5D55469063C5}" destId="{27967208-D322-4F55-942C-6C8D827572E6}" srcOrd="0" destOrd="0" presId="urn:microsoft.com/office/officeart/2005/8/layout/hierarchy3"/>
    <dgm:cxn modelId="{9E2821FC-2758-4BD5-B86C-E19005922C37}" type="presOf" srcId="{48C5B0D9-9CE3-4AFB-9615-9A350A0715CF}" destId="{193D8E20-BDD6-4A24-8A86-B6783E3461A2}" srcOrd="0" destOrd="0" presId="urn:microsoft.com/office/officeart/2005/8/layout/hierarchy3"/>
    <dgm:cxn modelId="{68BB6235-F698-488C-A0FC-AFCF0ABE164D}" type="presOf" srcId="{81BC122B-B845-4A11-9740-D6A0B4317A06}" destId="{4D18F037-B791-4AAC-B29E-A96F04ED253E}" srcOrd="0" destOrd="0" presId="urn:microsoft.com/office/officeart/2005/8/layout/hierarchy3"/>
    <dgm:cxn modelId="{929CC00E-B557-4982-832F-A7E186FACA27}" type="presOf" srcId="{73F8616C-4083-4A63-9DFB-D99FAA3E0419}" destId="{C90CF945-381C-4BD5-B8D9-CBDDEE949749}" srcOrd="0" destOrd="0" presId="urn:microsoft.com/office/officeart/2005/8/layout/hierarchy3"/>
    <dgm:cxn modelId="{FFB19447-BF6B-4CB8-8340-54F88C8F3906}" type="presOf" srcId="{072D92C2-CA25-47A5-82BE-DF763D72E5CF}" destId="{BFB46475-ED8C-4F4A-8034-012E430CA697}" srcOrd="1" destOrd="0" presId="urn:microsoft.com/office/officeart/2005/8/layout/hierarchy3"/>
    <dgm:cxn modelId="{1C6BFED2-79B4-4A92-9FDA-582D1ED1CA5F}" type="presOf" srcId="{73F8616C-4083-4A63-9DFB-D99FAA3E0419}" destId="{F9EB778A-BF36-4428-9B76-B5B836825C2F}" srcOrd="1" destOrd="0" presId="urn:microsoft.com/office/officeart/2005/8/layout/hierarchy3"/>
    <dgm:cxn modelId="{F6BF68B8-212E-4627-BDB1-E4A44A4259FD}" type="presParOf" srcId="{CE635C7C-965F-4821-A26B-0B89CB6AC206}" destId="{47042A24-4A4F-4443-8D73-02B24B931DFA}" srcOrd="0" destOrd="0" presId="urn:microsoft.com/office/officeart/2005/8/layout/hierarchy3"/>
    <dgm:cxn modelId="{4835618A-11CD-4465-A22E-64BCA78B07D8}" type="presParOf" srcId="{47042A24-4A4F-4443-8D73-02B24B931DFA}" destId="{49C0F1FF-7CA9-4EBF-AD3F-57853182099F}" srcOrd="0" destOrd="0" presId="urn:microsoft.com/office/officeart/2005/8/layout/hierarchy3"/>
    <dgm:cxn modelId="{BC1984B1-B4E7-4C0A-86A5-5C629FC232FF}" type="presParOf" srcId="{49C0F1FF-7CA9-4EBF-AD3F-57853182099F}" destId="{C90CF945-381C-4BD5-B8D9-CBDDEE949749}" srcOrd="0" destOrd="0" presId="urn:microsoft.com/office/officeart/2005/8/layout/hierarchy3"/>
    <dgm:cxn modelId="{D03D3DEF-8DE1-48AF-A025-6F00EAF6E99F}" type="presParOf" srcId="{49C0F1FF-7CA9-4EBF-AD3F-57853182099F}" destId="{F9EB778A-BF36-4428-9B76-B5B836825C2F}" srcOrd="1" destOrd="0" presId="urn:microsoft.com/office/officeart/2005/8/layout/hierarchy3"/>
    <dgm:cxn modelId="{2E2B96C0-6E93-4C8B-BBCA-7CAE4C7096D5}" type="presParOf" srcId="{47042A24-4A4F-4443-8D73-02B24B931DFA}" destId="{0463B12F-8974-470F-9A34-7263D5603F32}" srcOrd="1" destOrd="0" presId="urn:microsoft.com/office/officeart/2005/8/layout/hierarchy3"/>
    <dgm:cxn modelId="{5AA8D20A-8136-4381-BE71-D0C37F152622}" type="presParOf" srcId="{0463B12F-8974-470F-9A34-7263D5603F32}" destId="{15F6A9AF-C2A1-4D76-B790-63FEFF602D47}" srcOrd="0" destOrd="0" presId="urn:microsoft.com/office/officeart/2005/8/layout/hierarchy3"/>
    <dgm:cxn modelId="{FD9F83DB-3336-4FC4-B88A-12F75C6DCE3F}" type="presParOf" srcId="{0463B12F-8974-470F-9A34-7263D5603F32}" destId="{4EFFDC1C-9DD7-4465-9862-5923FC22BE9B}" srcOrd="1" destOrd="0" presId="urn:microsoft.com/office/officeart/2005/8/layout/hierarchy3"/>
    <dgm:cxn modelId="{7DE78697-E87F-4A84-A05C-D470C5880887}" type="presParOf" srcId="{0463B12F-8974-470F-9A34-7263D5603F32}" destId="{30A9942B-8704-4694-ADEC-FD03BC6E7507}" srcOrd="2" destOrd="0" presId="urn:microsoft.com/office/officeart/2005/8/layout/hierarchy3"/>
    <dgm:cxn modelId="{0B7A1BA3-1DDB-46C9-9614-73F4044FE27F}" type="presParOf" srcId="{0463B12F-8974-470F-9A34-7263D5603F32}" destId="{4D18F037-B791-4AAC-B29E-A96F04ED253E}" srcOrd="3" destOrd="0" presId="urn:microsoft.com/office/officeart/2005/8/layout/hierarchy3"/>
    <dgm:cxn modelId="{D46F393D-4324-4518-823B-0316BA07B947}" type="presParOf" srcId="{CE635C7C-965F-4821-A26B-0B89CB6AC206}" destId="{2F015584-C4F7-4919-8578-EBDB39729472}" srcOrd="1" destOrd="0" presId="urn:microsoft.com/office/officeart/2005/8/layout/hierarchy3"/>
    <dgm:cxn modelId="{E0F9C374-10DF-4789-8A80-0859B0B8E969}" type="presParOf" srcId="{2F015584-C4F7-4919-8578-EBDB39729472}" destId="{8F513CDE-0F3F-480B-803F-036BD20EE773}" srcOrd="0" destOrd="0" presId="urn:microsoft.com/office/officeart/2005/8/layout/hierarchy3"/>
    <dgm:cxn modelId="{FFA62B66-771A-4DFE-8F30-57B58F5CED33}" type="presParOf" srcId="{8F513CDE-0F3F-480B-803F-036BD20EE773}" destId="{A77EC305-67A7-4D18-9111-53EA849AFA37}" srcOrd="0" destOrd="0" presId="urn:microsoft.com/office/officeart/2005/8/layout/hierarchy3"/>
    <dgm:cxn modelId="{F564E60B-A5D1-4C58-A14F-5FFA38FE9ECB}" type="presParOf" srcId="{8F513CDE-0F3F-480B-803F-036BD20EE773}" destId="{BFB46475-ED8C-4F4A-8034-012E430CA697}" srcOrd="1" destOrd="0" presId="urn:microsoft.com/office/officeart/2005/8/layout/hierarchy3"/>
    <dgm:cxn modelId="{5AA95D02-0584-4069-BD7B-1B633F411AF9}" type="presParOf" srcId="{2F015584-C4F7-4919-8578-EBDB39729472}" destId="{20108499-8ED9-4C79-B9D9-1B26AF6C8C78}" srcOrd="1" destOrd="0" presId="urn:microsoft.com/office/officeart/2005/8/layout/hierarchy3"/>
    <dgm:cxn modelId="{A47D4AC6-C855-45AD-BFC7-D22A8C0E8B98}" type="presParOf" srcId="{20108499-8ED9-4C79-B9D9-1B26AF6C8C78}" destId="{27967208-D322-4F55-942C-6C8D827572E6}" srcOrd="0" destOrd="0" presId="urn:microsoft.com/office/officeart/2005/8/layout/hierarchy3"/>
    <dgm:cxn modelId="{7440F1A2-7D21-4730-B081-1134581D7543}" type="presParOf" srcId="{20108499-8ED9-4C79-B9D9-1B26AF6C8C78}" destId="{91445DFC-9225-4C09-A09E-1324E8A7C995}" srcOrd="1" destOrd="0" presId="urn:microsoft.com/office/officeart/2005/8/layout/hierarchy3"/>
    <dgm:cxn modelId="{E7A8BB21-0F77-46C8-BE3F-D8F9E1EA8178}" type="presParOf" srcId="{20108499-8ED9-4C79-B9D9-1B26AF6C8C78}" destId="{193D8E20-BDD6-4A24-8A86-B6783E3461A2}" srcOrd="2" destOrd="0" presId="urn:microsoft.com/office/officeart/2005/8/layout/hierarchy3"/>
    <dgm:cxn modelId="{BD3111EB-330D-40C1-B78D-1AC7DBC2F7ED}" type="presParOf" srcId="{20108499-8ED9-4C79-B9D9-1B26AF6C8C78}" destId="{83C0053F-2BDD-4B52-B414-3D954B8C659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0CF945-381C-4BD5-B8D9-CBDDEE949749}">
      <dsp:nvSpPr>
        <dsp:cNvPr id="0" name=""/>
        <dsp:cNvSpPr/>
      </dsp:nvSpPr>
      <dsp:spPr>
        <a:xfrm>
          <a:off x="813513" y="0"/>
          <a:ext cx="2846577" cy="14232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Начальное общее образование</a:t>
          </a:r>
          <a:endParaRPr lang="ru-RU" sz="2400" b="1" kern="1200" dirty="0"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855200" y="41687"/>
        <a:ext cx="2763203" cy="1339914"/>
      </dsp:txXfrm>
    </dsp:sp>
    <dsp:sp modelId="{15F6A9AF-C2A1-4D76-B790-63FEFF602D47}">
      <dsp:nvSpPr>
        <dsp:cNvPr id="0" name=""/>
        <dsp:cNvSpPr/>
      </dsp:nvSpPr>
      <dsp:spPr>
        <a:xfrm>
          <a:off x="1098171" y="1423288"/>
          <a:ext cx="608905" cy="966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523"/>
              </a:lnTo>
              <a:lnTo>
                <a:pt x="736397" y="82552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FFDC1C-9DD7-4465-9862-5923FC22BE9B}">
      <dsp:nvSpPr>
        <dsp:cNvPr id="0" name=""/>
        <dsp:cNvSpPr/>
      </dsp:nvSpPr>
      <dsp:spPr>
        <a:xfrm>
          <a:off x="1707076" y="1535203"/>
          <a:ext cx="3836298" cy="17098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21,5 % обучающихся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 101 школе – в урочной деятельности (в части ООП формируемой участниками образовательного процесса)  </a:t>
          </a:r>
          <a:endParaRPr lang="ru-RU" sz="1800" kern="1200" dirty="0"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1757156" y="1585283"/>
        <a:ext cx="3736138" cy="1609707"/>
      </dsp:txXfrm>
    </dsp:sp>
    <dsp:sp modelId="{30A9942B-8704-4694-ADEC-FD03BC6E7507}">
      <dsp:nvSpPr>
        <dsp:cNvPr id="0" name=""/>
        <dsp:cNvSpPr/>
      </dsp:nvSpPr>
      <dsp:spPr>
        <a:xfrm>
          <a:off x="1052451" y="1423288"/>
          <a:ext cx="91440" cy="27174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50826"/>
              </a:lnTo>
              <a:lnTo>
                <a:pt x="120419" y="22508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18F037-B791-4AAC-B29E-A96F04ED253E}">
      <dsp:nvSpPr>
        <dsp:cNvPr id="0" name=""/>
        <dsp:cNvSpPr/>
      </dsp:nvSpPr>
      <dsp:spPr>
        <a:xfrm>
          <a:off x="1188384" y="3492482"/>
          <a:ext cx="3996662" cy="12965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37 % обучающихся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 202 школах – во внеурочной деятельности</a:t>
          </a:r>
          <a:endParaRPr lang="ru-RU" sz="1800" kern="1200" dirty="0"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1226359" y="3530457"/>
        <a:ext cx="3920712" cy="1220623"/>
      </dsp:txXfrm>
    </dsp:sp>
    <dsp:sp modelId="{A77EC305-67A7-4D18-9111-53EA849AFA37}">
      <dsp:nvSpPr>
        <dsp:cNvPr id="0" name=""/>
        <dsp:cNvSpPr/>
      </dsp:nvSpPr>
      <dsp:spPr>
        <a:xfrm>
          <a:off x="5900586" y="0"/>
          <a:ext cx="2846577" cy="14232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Основное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общее образование</a:t>
          </a:r>
          <a:endParaRPr lang="ru-RU" sz="2400" b="1" kern="1200" dirty="0"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5942273" y="41687"/>
        <a:ext cx="2763203" cy="1339914"/>
      </dsp:txXfrm>
    </dsp:sp>
    <dsp:sp modelId="{27967208-D322-4F55-942C-6C8D827572E6}">
      <dsp:nvSpPr>
        <dsp:cNvPr id="0" name=""/>
        <dsp:cNvSpPr/>
      </dsp:nvSpPr>
      <dsp:spPr>
        <a:xfrm>
          <a:off x="6185243" y="1423288"/>
          <a:ext cx="889293" cy="1008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6031"/>
              </a:lnTo>
              <a:lnTo>
                <a:pt x="736413" y="83603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45DFC-9225-4C09-A09E-1324E8A7C995}">
      <dsp:nvSpPr>
        <dsp:cNvPr id="0" name=""/>
        <dsp:cNvSpPr/>
      </dsp:nvSpPr>
      <dsp:spPr>
        <a:xfrm>
          <a:off x="7074537" y="1564637"/>
          <a:ext cx="3623214" cy="1735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12 % обучающихся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 89 школах – в урочной деятельности (в части ООП формируемой участниками образовательного процесса) 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7125361" y="1615461"/>
        <a:ext cx="3521566" cy="1633597"/>
      </dsp:txXfrm>
    </dsp:sp>
    <dsp:sp modelId="{193D8E20-BDD6-4A24-8A86-B6783E3461A2}">
      <dsp:nvSpPr>
        <dsp:cNvPr id="0" name=""/>
        <dsp:cNvSpPr/>
      </dsp:nvSpPr>
      <dsp:spPr>
        <a:xfrm>
          <a:off x="6185243" y="1423288"/>
          <a:ext cx="367550" cy="2809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7076"/>
              </a:lnTo>
              <a:lnTo>
                <a:pt x="304363" y="232707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C0053F-2BDD-4B52-B414-3D954B8C6599}">
      <dsp:nvSpPr>
        <dsp:cNvPr id="0" name=""/>
        <dsp:cNvSpPr/>
      </dsp:nvSpPr>
      <dsp:spPr>
        <a:xfrm>
          <a:off x="6552793" y="3521203"/>
          <a:ext cx="3623214" cy="14232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22 % обучающихся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 141 школе – во внеурочной деятельности </a:t>
          </a:r>
          <a:endParaRPr lang="ru-RU" sz="1800" kern="1200" dirty="0"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6594480" y="3562890"/>
        <a:ext cx="3539840" cy="13399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16400-8825-4FE5-B3C8-3499A9AFD0F5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F54AC-9FD0-4AD6-B5AF-3C86A52FF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419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75EAB-991C-42F8-A6E1-DF5332C3A13B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4A152-6796-4314-9367-5CF5DB3EEC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616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63575" y="506413"/>
            <a:ext cx="5483225" cy="30845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xfrm>
            <a:off x="416413" y="3785389"/>
            <a:ext cx="6079628" cy="35997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ru-RU" altLang="ru-RU" sz="1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0C5E83-7822-4739-A41C-0D047B371B09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Стратегии развития воспитания в Российской Федерации на период до 2025 года воспитание детей рассматривается как стратегический общенациональный приоритет.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рамках национальной цели «Возможности для самореализации и развития талантов» в Указе Президента РФ В.В. Путина от 21 июля 2020 года № 474 «О национальных целях развития Российской Федерации на период до 2030 года» в качестве одного из целевых показателей ее достижения зафиксировано «создание условий для воспитания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традиций».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Федеральный закон «Об образовании в Российской Федерации» устанавливает, что воспитание обучающихся при освоении ими основных образовательных программ осуществляется на основе включаемых в основные образовательные программы рабочих программ воспитания и календарных планов воспитательной работы, разрабатываемых и утверждаемых образовательными организациями с учетом соответствующих примерных рабочих программ воспитания и примерных календарных планов воспитательной работы.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пунктом 2 статьи 2 Федерального закона от 31.07.2020 г. № 304-ФЗ «О внесении изменений в Федеральный закон «Об образовании в Российской Федерации» по вопросам воспитания обучающихся» не позднее 1 сентября 2021 года общеобразовательные организации должны разработать рабочие программы воспитания и календарные планы воспитательной работы, включить их в основные образовательные программы начального общего, основного общего и среднего общего образования.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spc="82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4A152-6796-4314-9367-5CF5DB3EECB1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836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2021 году Министерство просвещения РФ утвердило </a:t>
            </a:r>
            <a:r>
              <a:rPr lang="ru-RU" b="1" dirty="0" smtClean="0"/>
              <a:t>новые ФГОС </a:t>
            </a:r>
            <a:r>
              <a:rPr lang="ru-RU" dirty="0" smtClean="0"/>
              <a:t>начального и основного общего образования, которые конкретизировали личностные результаты. </a:t>
            </a:r>
          </a:p>
          <a:p>
            <a:endParaRPr lang="ru-RU" dirty="0" smtClean="0"/>
          </a:p>
          <a:p>
            <a:r>
              <a:rPr lang="ru-RU" dirty="0" smtClean="0"/>
              <a:t>Личностные результаты освоения программы основного общего образования должны отражать готовность обучающихся руководствоваться системой </a:t>
            </a:r>
            <a:r>
              <a:rPr lang="ru-RU" b="1" dirty="0" smtClean="0"/>
              <a:t>позитивных ценностных ориентаций </a:t>
            </a:r>
            <a:r>
              <a:rPr lang="ru-RU" dirty="0" smtClean="0"/>
              <a:t>и расширение опыта деятельности на ее основе и в процессе реализации основных направлений воспитательной деятельности, в том числе в части:</a:t>
            </a:r>
          </a:p>
          <a:p>
            <a:r>
              <a:rPr lang="ru-RU" b="1" dirty="0" smtClean="0"/>
              <a:t>гражданского воспитания, </a:t>
            </a:r>
            <a:r>
              <a:rPr lang="ru-RU" b="0" baseline="0" dirty="0" smtClean="0"/>
              <a:t> </a:t>
            </a:r>
            <a:r>
              <a:rPr lang="ru-RU" b="1" baseline="0" dirty="0" smtClean="0"/>
              <a:t>п</a:t>
            </a:r>
            <a:r>
              <a:rPr lang="ru-RU" b="1" dirty="0" smtClean="0"/>
              <a:t>атриотического воспитания,</a:t>
            </a:r>
            <a:r>
              <a:rPr lang="ru-RU" b="1" baseline="0" dirty="0" smtClean="0"/>
              <a:t> </a:t>
            </a:r>
            <a:r>
              <a:rPr lang="ru-RU" b="1" dirty="0" smtClean="0"/>
              <a:t>духовно-нравственного воспитания.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 образовательных организациях Вологодской области реализуется программа духовно-нравственного развития и воспитания «Социокультурные истоки» (авторы: Александр Васильевич Камкин, доктор исторических наук, профессор; Игорь Алексеевич Кузьмин, член-корр. РАЕН, профессор). </a:t>
            </a:r>
          </a:p>
          <a:p>
            <a:endParaRPr lang="ru-RU" dirty="0" smtClean="0"/>
          </a:p>
          <a:p>
            <a:r>
              <a:rPr lang="ru-RU" dirty="0" smtClean="0"/>
              <a:t>Программа «Социокультурные истоки» системна, ее включение в воспитательную систему общеобразовательных организаций позволяет создать условия </a:t>
            </a:r>
            <a:r>
              <a:rPr lang="ru-RU" b="1" dirty="0" smtClean="0"/>
              <a:t>для ценностного самоопределения </a:t>
            </a:r>
            <a:r>
              <a:rPr lang="ru-RU" dirty="0" smtClean="0"/>
              <a:t>и социализации обучающихся на основе </a:t>
            </a:r>
            <a:r>
              <a:rPr lang="ru-RU" b="1" dirty="0" smtClean="0"/>
              <a:t>социокультурных и духовно-нравственных ценностей российского народа, традиций Вологодского края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4A152-6796-4314-9367-5CF5DB3EECB1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5724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spc="82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</a:t>
            </a:r>
            <a:r>
              <a:rPr lang="ru-RU" sz="1200" b="1" spc="82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общего образования </a:t>
            </a:r>
            <a:r>
              <a:rPr lang="ru-RU" sz="1200" b="0" spc="82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 «Истоки» реализуется в урочной деятельности, в части основной общеобразовательной программы, формируемой участниками образовательного процесса, в 101 общеобразовательной организации (21,5 % обучающихся от общего числа обучающихся в начальной школе), в 202 общеобразовательных организациях программа «Истоки» реализуется в рамках внеурочной деятельности (37 % обучающихся от общего числа обучающихся в начальной школе).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spc="82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spc="82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</a:t>
            </a:r>
            <a:r>
              <a:rPr lang="ru-RU" sz="1200" b="1" spc="82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общего образования </a:t>
            </a:r>
            <a:r>
              <a:rPr lang="ru-RU" sz="1200" b="0" spc="82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 «Истоки» реализуется в урочной деятельности, в части основной общеобразовательной программы, формируемой участниками образовательного процесса, в 89 общеобразовательных организациях (12 % обучающихся от общего числа обучающихся в основной школе), в 141 общеобразовательной организации программа «Истоки» реализуется в рамках внеурочной деятельности (22 % обучающихся от общего числа обучающихся в основной школе).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spc="82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spc="82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42 общеобразовательных организаций г. Вологды программа «Социокультурные истоки» реализуется в 23 общеобразовательных организациях; из 43 общеобразовательных организаций г. Череповца – в 33.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spc="82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4A152-6796-4314-9367-5CF5DB3EECB1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836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Особый этап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реализации программы «Социокультурные истоки» в общеобразовательных организациях Вологодской области связан с разработкой и реализацией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рабочих программ воспитания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Рабочей группой по предметным областям ОРКСЭ, ОДНКНР, предмета «Истоки» при региональном учебно-методическом объединении по общему образованию были разработаны методические рекомендации по разработке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регионального вариативного модуля «Истоки: воспитание вологжанина - гражданина России»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рабочей программы воспитания для общеобразовательных организаций Вологодской области.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Активное участие в деятельности по разработке данных методических рекомендаций принимал глава Вологодской митрополии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митрополит Вологодский и Кирилловский Савва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вошедший в состав данной рабочей группы.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Методические рекомендации были рассмотрены и одобрены на заседаниях рабочей группы по предметным областям ОРКСЭ, ОДНКНР, предмета «Истоки» РУМО по общему образованию (протокол №1 от 21.06.2021 г.), РУМО по воспитанию в системе общего образования Вологодской области (протокол №3 от 07.07.2021 г.).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содержание рабочих программ воспитания включены инвариантные модули примерной программы воспитания, вариативные модули, рекомендованные РУМО по воспитанию в системе общего образования Вологодской области («Детские общественные объединения», «Профилактика социально негативных явлений», «Истоки: воспитание вологжанина – гражданина России»), и модули, отражающие опыт и традиции конкретной общеобразовательной организации.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4A152-6796-4314-9367-5CF5DB3EECB1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141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Содержательной основой </a:t>
            </a:r>
            <a:r>
              <a:rPr lang="ru-RU" dirty="0" smtClean="0"/>
              <a:t>регионального модуля «Истоки: воспитание вологжанина - гражданина России» является программа «Социокультурные истоки». </a:t>
            </a:r>
          </a:p>
          <a:p>
            <a:endParaRPr lang="ru-RU" dirty="0" smtClean="0"/>
          </a:p>
          <a:p>
            <a:r>
              <a:rPr lang="ru-RU" b="1" dirty="0" smtClean="0"/>
              <a:t>Структура </a:t>
            </a:r>
            <a:r>
              <a:rPr lang="ru-RU" dirty="0" smtClean="0"/>
              <a:t>регионального модуля предполагает системную реализацию программы «Социокультурные истоки» через:</a:t>
            </a:r>
          </a:p>
          <a:p>
            <a:endParaRPr lang="ru-RU" dirty="0" smtClean="0"/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познавательную деятельность </a:t>
            </a: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(учебный курс «Истоки» в части, формируемой участниками образовательных отношений);</a:t>
            </a:r>
            <a:endParaRPr lang="ru-RU" sz="1050" dirty="0" smtClean="0">
              <a:effectLst/>
              <a:latin typeface="+mn-lt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- внеурочную деятельность </a:t>
            </a:r>
            <a:r>
              <a:rPr lang="ru-RU" sz="1200" b="0" dirty="0" smtClean="0">
                <a:effectLst/>
                <a:latin typeface="Times New Roman"/>
                <a:ea typeface="Calibri"/>
                <a:cs typeface="Times New Roman"/>
              </a:rPr>
              <a:t>(программа </a:t>
            </a: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внеурочной деятельности «Воспитание на социокультурном опыте» (1-9 классы). Также на основе программы «Истоки» могут быть разработаны программы внеурочной деятельности «Истоки. Служение Отечеству» (10 класс) и «Истоки. Отечественные традиции служения Отечеству» (11 класс)</a:t>
            </a:r>
            <a:endParaRPr lang="ru-RU" sz="1050" dirty="0" smtClean="0">
              <a:effectLst/>
              <a:latin typeface="+mn-lt"/>
              <a:ea typeface="Calibri"/>
              <a:cs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</a:rPr>
              <a:t>- работу с родителями; </a:t>
            </a:r>
            <a:r>
              <a:rPr lang="ru-RU" sz="1200" dirty="0" smtClean="0">
                <a:effectLst/>
                <a:latin typeface="Times New Roman"/>
                <a:ea typeface="Calibri"/>
              </a:rPr>
              <a:t>(программа «Моя семья»;  семейное чтение на основе комплекта «Книги для развития детей», «Книги для развития речи», «Истоки Победы»; совместное творчество по программе «Воспитание на социокультурном опыте» - оформление страниц «Первой книги» (1-4 классы), первых четырех глав книги «Любовь к Отечеству» (5-8 классы), проекта «Служение Отечеству» (9-11 классы).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</a:rPr>
              <a:t>- дополнительное образование (</a:t>
            </a:r>
            <a:r>
              <a:rPr lang="ru-RU" sz="1200" dirty="0" smtClean="0">
                <a:effectLst/>
                <a:latin typeface="Times New Roman"/>
                <a:ea typeface="Calibri"/>
              </a:rPr>
              <a:t>при реализации дополнительных общеразвивающих программ, например, «Животворящие святыни», «Запечатленная душа», «Звучащее слово», «Читаем для жизни»).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</a:rPr>
              <a:t>- социально-культурная деятельность </a:t>
            </a:r>
            <a:r>
              <a:rPr lang="ru-RU" sz="1200" dirty="0" smtClean="0">
                <a:effectLst/>
                <a:latin typeface="Times New Roman"/>
                <a:ea typeface="Calibri"/>
              </a:rPr>
              <a:t>как на </a:t>
            </a:r>
            <a:r>
              <a:rPr lang="ru-RU" sz="1200" b="1" dirty="0" smtClean="0">
                <a:effectLst/>
                <a:latin typeface="Times New Roman"/>
                <a:ea typeface="Calibri"/>
              </a:rPr>
              <a:t>школьном</a:t>
            </a:r>
            <a:r>
              <a:rPr lang="ru-RU" sz="1200" dirty="0" smtClean="0">
                <a:effectLst/>
                <a:latin typeface="Times New Roman"/>
                <a:ea typeface="Calibri"/>
              </a:rPr>
              <a:t> (школьный фестиваль «Истоки»; школьная олимпиада по истоковедению; защита проектов «Служение Отечеству»; школьный праздник ««Семья, как много в этом слове…»), так и на </a:t>
            </a:r>
            <a:r>
              <a:rPr lang="ru-RU" sz="1200" b="1" dirty="0" smtClean="0">
                <a:effectLst/>
                <a:latin typeface="Times New Roman"/>
                <a:ea typeface="Calibri"/>
              </a:rPr>
              <a:t>региональном уровне</a:t>
            </a:r>
            <a:r>
              <a:rPr lang="ru-RU" sz="1200" dirty="0" smtClean="0">
                <a:effectLst/>
                <a:latin typeface="Times New Roman"/>
                <a:ea typeface="Calibri"/>
              </a:rPr>
              <a:t> (областной конкурс на лучший проект, созданный учащимися по результатам изучения предмета «Истоки» и учебного курса «Основы религиозных культур и светской этики», областной конкурс «Моя семья», областные и муниципальные образовательные краеведческие чтения (Малые </a:t>
            </a:r>
            <a:r>
              <a:rPr lang="ru-RU" sz="1200" dirty="0" err="1" smtClean="0">
                <a:effectLst/>
                <a:latin typeface="Times New Roman"/>
                <a:ea typeface="Calibri"/>
              </a:rPr>
              <a:t>Димитриевские</a:t>
            </a:r>
            <a:r>
              <a:rPr lang="ru-RU" sz="1200" dirty="0" smtClean="0">
                <a:effectLst/>
                <a:latin typeface="Times New Roman"/>
                <a:ea typeface="Calibri"/>
              </a:rPr>
              <a:t> чтения, </a:t>
            </a:r>
            <a:r>
              <a:rPr lang="ru-RU" sz="1200" dirty="0" err="1" smtClean="0">
                <a:effectLst/>
                <a:latin typeface="Times New Roman"/>
                <a:ea typeface="Calibri"/>
              </a:rPr>
              <a:t>Ферапонтовские</a:t>
            </a:r>
            <a:r>
              <a:rPr lang="ru-RU" sz="1200" dirty="0" smtClean="0">
                <a:effectLst/>
                <a:latin typeface="Times New Roman"/>
                <a:ea typeface="Calibri"/>
              </a:rPr>
              <a:t> чтения, </a:t>
            </a:r>
            <a:r>
              <a:rPr lang="ru-RU" sz="1200" dirty="0" err="1" smtClean="0">
                <a:effectLst/>
                <a:latin typeface="Times New Roman"/>
                <a:ea typeface="Calibri"/>
              </a:rPr>
              <a:t>Таисеевские</a:t>
            </a:r>
            <a:r>
              <a:rPr lang="ru-RU" sz="1200" dirty="0" smtClean="0">
                <a:effectLst/>
                <a:latin typeface="Times New Roman"/>
                <a:ea typeface="Calibri"/>
              </a:rPr>
              <a:t> чтения и др.); областной конкурс видеофильмов «Не может быть Родина малой»; областной конкурс IT-проектов «В единстве – наша сила!» и др.). 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4A152-6796-4314-9367-5CF5DB3EECB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88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2D5C"/>
                </a:solidFill>
                <a:latin typeface="Arial"/>
                <a:cs typeface="Arial"/>
              </a:defRPr>
            </a:lvl1pPr>
          </a:lstStyle>
          <a:p>
            <a:pPr marL="23104">
              <a:lnSpc>
                <a:spcPts val="1373"/>
              </a:lnSpc>
            </a:pPr>
            <a:fld id="{81D60167-4931-47E6-BA6A-407CBD079E47}" type="slidenum">
              <a:rPr lang="ru-RU" spc="-103" smtClean="0"/>
              <a:pPr marL="23104">
                <a:lnSpc>
                  <a:spcPts val="1373"/>
                </a:lnSpc>
              </a:pPr>
              <a:t>‹#›</a:t>
            </a:fld>
            <a:endParaRPr lang="ru-RU" spc="-103" dirty="0"/>
          </a:p>
        </p:txBody>
      </p:sp>
    </p:spTree>
    <p:extLst>
      <p:ext uri="{BB962C8B-B14F-4D97-AF65-F5344CB8AC3E}">
        <p14:creationId xmlns:p14="http://schemas.microsoft.com/office/powerpoint/2010/main" val="1838504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173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027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295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760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939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305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071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1593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7971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4842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726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73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5898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7313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694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9708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765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5611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0133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2275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4606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1052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2D5C"/>
                </a:solidFill>
                <a:latin typeface="Arial"/>
                <a:cs typeface="Arial"/>
              </a:defRPr>
            </a:lvl1pPr>
          </a:lstStyle>
          <a:p>
            <a:pPr marL="23104">
              <a:lnSpc>
                <a:spcPts val="1373"/>
              </a:lnSpc>
            </a:pPr>
            <a:fld id="{81D60167-4931-47E6-BA6A-407CBD079E47}" type="slidenum">
              <a:rPr lang="ru-RU" spc="-103" smtClean="0"/>
              <a:pPr marL="23104">
                <a:lnSpc>
                  <a:spcPts val="1373"/>
                </a:lnSpc>
              </a:pPr>
              <a:t>‹#›</a:t>
            </a:fld>
            <a:endParaRPr lang="ru-RU" spc="-103" dirty="0"/>
          </a:p>
        </p:txBody>
      </p:sp>
    </p:spTree>
    <p:extLst>
      <p:ext uri="{BB962C8B-B14F-4D97-AF65-F5344CB8AC3E}">
        <p14:creationId xmlns:p14="http://schemas.microsoft.com/office/powerpoint/2010/main" val="86029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30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3CE5E-C9F6-4F43-B5B2-89F88E191B9A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/>
            </a:extLst>
          </p:cNvPr>
          <p:cNvSpPr txBox="1"/>
          <p:nvPr/>
        </p:nvSpPr>
        <p:spPr>
          <a:xfrm>
            <a:off x="1519883" y="-184359"/>
            <a:ext cx="10264751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Автономное образовательное учреждение Вологодской области </a:t>
            </a:r>
            <a:b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профессионального образования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(повышения квалификации) специалистов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«Вологодский институт развития образования»</a:t>
            </a:r>
          </a:p>
        </p:txBody>
      </p:sp>
      <p:sp>
        <p:nvSpPr>
          <p:cNvPr id="12" name="Прямоугольник 11">
            <a:extLst>
              <a:ext uri="{FF2B5EF4-FFF2-40B4-BE49-F238E27FC236}"/>
            </a:extLst>
          </p:cNvPr>
          <p:cNvSpPr/>
          <p:nvPr/>
        </p:nvSpPr>
        <p:spPr>
          <a:xfrm>
            <a:off x="-4761" y="2003036"/>
            <a:ext cx="12192000" cy="2866124"/>
          </a:xfrm>
          <a:prstGeom prst="rect">
            <a:avLst/>
          </a:prstGeom>
          <a:solidFill>
            <a:srgbClr val="E1ED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Презентация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регионального вариативного модуля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«Истоки: воспитание вологжанина – гражданина России»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рабочей программы воспитания для общеобразовательных организаций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Вологодской области</a:t>
            </a:r>
            <a:endParaRPr lang="ru-RU" alt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>
            <a:off x="6096000" y="5040313"/>
            <a:ext cx="0" cy="1427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6528048" y="4869160"/>
            <a:ext cx="5256587" cy="1598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endParaRPr lang="ru-RU" altLang="ru-RU" sz="2400" b="1" dirty="0">
              <a:solidFill>
                <a:srgbClr val="00339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307507"/>
            <a:ext cx="1562795" cy="1360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096000" y="4908350"/>
            <a:ext cx="569339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Ульянова Елена Софична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кафедры воспитания и социализации АОУ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ДПО «Вологодский институт развития образования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49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991544" y="274553"/>
            <a:ext cx="9433048" cy="1040877"/>
          </a:xfrm>
          <a:prstGeom prst="rect">
            <a:avLst/>
          </a:prstGeom>
        </p:spPr>
        <p:txBody>
          <a:bodyPr wrap="square" lIns="55449" tIns="27725" rIns="55449" bIns="27725">
            <a:spAutoFit/>
          </a:bodyPr>
          <a:lstStyle/>
          <a:p>
            <a:pPr marL="7701" algn="ctr">
              <a:spcBef>
                <a:spcPts val="82"/>
              </a:spcBef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как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стратегический общенациональный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93436" y="1844824"/>
            <a:ext cx="11491196" cy="3978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515986" indent="-285750" algn="just">
              <a:spcBef>
                <a:spcPts val="467"/>
              </a:spcBef>
              <a:buFont typeface="Arial" panose="020B0604020202020204" pitchFamily="34" charset="0"/>
              <a:buChar char="•"/>
              <a:tabLst>
                <a:tab pos="16904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РФ В.В. Путина от 21 июля 2020 года № 474 «О национальных целях развития Российской Федерации на период до 2030 года» </a:t>
            </a:r>
            <a:endParaRPr lang="ru-RU" sz="2400" spc="82" dirty="0">
              <a:solidFill>
                <a:srgbClr val="002D5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515986" indent="-285750" algn="just">
              <a:spcBef>
                <a:spcPts val="467"/>
              </a:spcBef>
              <a:buFont typeface="Arial" panose="020B0604020202020204" pitchFamily="34" charset="0"/>
              <a:buChar char="•"/>
              <a:tabLst>
                <a:tab pos="16904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29 мая 2015 г. 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996-р «Об утверждении Стратегии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воспитания в Российской Федерации на период до 2025 года»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515986" indent="-285750" algn="just">
              <a:spcBef>
                <a:spcPts val="467"/>
              </a:spcBef>
              <a:buFont typeface="Arial" panose="020B0604020202020204" pitchFamily="34" charset="0"/>
              <a:buChar char="•"/>
              <a:tabLst>
                <a:tab pos="16904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31.07.2020 г. № 304-ФЗ «О внесении изменений в Федеральный закон «Об образовании в Российской Федерации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по вопросам воспитания обучающихся»</a:t>
            </a:r>
          </a:p>
          <a:p>
            <a:pPr marL="285750" marR="515986" indent="-285750" algn="just">
              <a:spcBef>
                <a:spcPts val="467"/>
              </a:spcBef>
              <a:buFont typeface="Arial" panose="020B0604020202020204" pitchFamily="34" charset="0"/>
              <a:buChar char="•"/>
              <a:tabLst>
                <a:tab pos="169043" algn="l"/>
              </a:tabLs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Федерации» от 29.12.2012 № 273-ФЗ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(с изменениями)</a:t>
            </a:r>
            <a:endParaRPr lang="ru-RU" sz="2400" b="1" spc="82" dirty="0" smtClean="0">
              <a:solidFill>
                <a:srgbClr val="002D5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>
            <a:extLst>
              <a:ext uri="{FF2B5EF4-FFF2-40B4-BE49-F238E27FC236}"/>
            </a:extLst>
          </p:cNvPr>
          <p:cNvCxnSpPr/>
          <p:nvPr/>
        </p:nvCxnSpPr>
        <p:spPr>
          <a:xfrm>
            <a:off x="293436" y="1360044"/>
            <a:ext cx="11719339" cy="1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267746"/>
            <a:ext cx="1467444" cy="127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087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47801" y="5805264"/>
            <a:ext cx="12044199" cy="1412776"/>
          </a:xfrm>
        </p:spPr>
        <p:txBody>
          <a:bodyPr>
            <a:normAutofit/>
          </a:bodyPr>
          <a:lstStyle/>
          <a:p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от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31.05.2021 № 286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федерального государственного образовательного стандарта начального общего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образования», </a:t>
            </a:r>
          </a:p>
          <a:p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РФ от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31.05.2021 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287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федерального государственного образовательного стандарта основного общего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91344" y="1340768"/>
            <a:ext cx="5386917" cy="395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«Личностные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достигаются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единстве учебной и воспитательной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традиционными российскими социокультурными и духовно-нравственными ценностями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принятыми в обществе правилами и нормами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поведения...»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(п. 42 ФГОС ООО).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1631504" y="-459432"/>
            <a:ext cx="10369152" cy="151216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/>
                <a:ea typeface="Calibri"/>
              </a:rPr>
              <a:t>Программа </a:t>
            </a:r>
            <a:r>
              <a:rPr lang="ru-RU" dirty="0">
                <a:latin typeface="Times New Roman"/>
                <a:ea typeface="Calibri"/>
              </a:rPr>
              <a:t>духовно-нравственного развития и воспитания «Социокультурные истоки</a:t>
            </a:r>
            <a:r>
              <a:rPr lang="ru-RU" dirty="0" smtClean="0">
                <a:latin typeface="Times New Roman"/>
                <a:ea typeface="Calibri"/>
              </a:rPr>
              <a:t>»</a:t>
            </a:r>
            <a:endParaRPr lang="ru-RU" b="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5519936" y="1177971"/>
            <a:ext cx="6192688" cy="4536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исходит из признания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приоритета устойчивых духовно-нравственных ценностей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Сердцевину программы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составили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универсалии культуры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ее вечные ценности, передаваемые из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поколения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поколение. Именно они обеспечивают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устойчивость цивилизации и преемственность культуры». </a:t>
            </a:r>
          </a:p>
          <a:p>
            <a:pPr marL="0" indent="0" algn="r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А.В. Камкин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3" y="61300"/>
            <a:ext cx="1274763" cy="110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419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055443" y="260653"/>
            <a:ext cx="11136559" cy="1040877"/>
          </a:xfrm>
          <a:prstGeom prst="rect">
            <a:avLst/>
          </a:prstGeom>
        </p:spPr>
        <p:txBody>
          <a:bodyPr wrap="square" lIns="55449" tIns="27725" rIns="55449" bIns="27725">
            <a:spAutoFit/>
          </a:bodyPr>
          <a:lstStyle/>
          <a:p>
            <a:pPr marL="7701" algn="ctr"/>
            <a:r>
              <a:rPr lang="ru-RU" sz="3200" b="1" spc="276" dirty="0">
                <a:solidFill>
                  <a:srgbClr val="1F497D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Реализация курса «Истоки» </a:t>
            </a:r>
            <a:endParaRPr lang="ru-RU" sz="3200" b="1" spc="276" dirty="0" smtClean="0">
              <a:solidFill>
                <a:srgbClr val="1F497D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7701" algn="ctr"/>
            <a:r>
              <a:rPr lang="ru-RU" sz="3200" b="1" spc="276" dirty="0" smtClean="0">
                <a:solidFill>
                  <a:srgbClr val="1F497D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</a:t>
            </a:r>
            <a:r>
              <a:rPr lang="ru-RU" sz="3200" b="1" spc="276" dirty="0">
                <a:solidFill>
                  <a:srgbClr val="1F497D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2020-2021 учебном году 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/>
            </a:extLst>
          </p:cNvPr>
          <p:cNvCxnSpPr/>
          <p:nvPr/>
        </p:nvCxnSpPr>
        <p:spPr>
          <a:xfrm>
            <a:off x="293436" y="1360044"/>
            <a:ext cx="11719339" cy="1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582415897"/>
              </p:ext>
            </p:extLst>
          </p:nvPr>
        </p:nvGraphicFramePr>
        <p:xfrm>
          <a:off x="293436" y="1629950"/>
          <a:ext cx="11801195" cy="5295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36" y="226260"/>
            <a:ext cx="1274763" cy="110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332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300588"/>
              </p:ext>
            </p:extLst>
          </p:nvPr>
        </p:nvGraphicFramePr>
        <p:xfrm>
          <a:off x="57104" y="1484784"/>
          <a:ext cx="12134896" cy="5078101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5634084"/>
                <a:gridCol w="6500812"/>
              </a:tblGrid>
              <a:tr h="136086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Федеральный уровень: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Инвариантные модули, включенные в  рабочие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 программы школ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solidFill>
                      <a:srgbClr val="AFD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«Классное руководство»</a:t>
                      </a:r>
                    </a:p>
                    <a:p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«Школьный урок» </a:t>
                      </a:r>
                    </a:p>
                    <a:p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«Курсы внеурочной деятельности»</a:t>
                      </a:r>
                    </a:p>
                    <a:p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«Работа с родителями»</a:t>
                      </a:r>
                    </a:p>
                    <a:p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«Самоуправление»</a:t>
                      </a:r>
                    </a:p>
                    <a:p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«Профориентация»</a:t>
                      </a:r>
                      <a:endParaRPr lang="ru-RU" b="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AFDDFF"/>
                    </a:solidFill>
                  </a:tcPr>
                </a:tc>
              </a:tr>
              <a:tr h="135854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Региональный уровень: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Региональные вариативные модули, рекомендуемые для включения в рабочие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 программы школ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solidFill>
                      <a:srgbClr val="61BB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«Детские общественные объединения» </a:t>
                      </a: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«Профилактика социально негативных явлений» </a:t>
                      </a:r>
                    </a:p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«Истоки: воспитание вологжанина – гражданина России»</a:t>
                      </a:r>
                      <a:endParaRPr lang="ru-RU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61BBFF">
                        <a:alpha val="20000"/>
                      </a:srgbClr>
                    </a:solidFill>
                  </a:tcPr>
                </a:tc>
              </a:tr>
              <a:tr h="198219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Школьный уровень: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вариативные модули, отражающие опыт и традиции воспитательной деятельности школ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«Наставничество» </a:t>
                      </a: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«Дополнительное образование» </a:t>
                      </a: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«Кадетская составляющая» </a:t>
                      </a: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«Музейное дело» </a:t>
                      </a: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«Я – гражданин России»</a:t>
                      </a: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«Школа – территория здоровья» и др.</a:t>
                      </a:r>
                      <a:endParaRPr lang="ru-RU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FBFDFF"/>
                    </a:solidFill>
                  </a:tcPr>
                </a:tc>
              </a:tr>
            </a:tbl>
          </a:graphicData>
        </a:graphic>
      </p:graphicFrame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1030760" y="47491"/>
            <a:ext cx="11161240" cy="1312549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00699"/>
              </a:lnSpc>
              <a:spcBef>
                <a:spcPts val="55"/>
              </a:spcBef>
            </a:pPr>
            <a:r>
              <a:rPr lang="ru-RU" sz="2800" b="1" spc="276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Анализ содержания </a:t>
            </a:r>
            <a:r>
              <a:rPr lang="ru-RU" sz="2800" b="1" spc="276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рабочих </a:t>
            </a:r>
            <a:r>
              <a:rPr lang="ru-RU" sz="2800" b="1" spc="276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программ воспитания </a:t>
            </a:r>
            <a:r>
              <a:rPr lang="ru-RU" sz="2800" b="1" spc="276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ru-RU" sz="2800" b="1" spc="276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ru-RU" sz="2800" b="1" spc="276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</a:t>
            </a:r>
            <a:r>
              <a:rPr lang="ru-RU" sz="2800" b="1" spc="276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общеобразовательных организациях </a:t>
            </a:r>
            <a:r>
              <a:rPr lang="ru-RU" sz="2800" b="1" spc="276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ru-RU" sz="2800" b="1" spc="276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ru-RU" sz="2800" b="1" spc="276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Вологодской области</a:t>
            </a:r>
            <a:endParaRPr sz="2800" b="1" spc="276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>
            <a:extLst>
              <a:ext uri="{FF2B5EF4-FFF2-40B4-BE49-F238E27FC236}"/>
            </a:extLst>
          </p:cNvPr>
          <p:cNvCxnSpPr/>
          <p:nvPr/>
        </p:nvCxnSpPr>
        <p:spPr>
          <a:xfrm>
            <a:off x="293435" y="1360040"/>
            <a:ext cx="11719338" cy="1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44" y="116632"/>
            <a:ext cx="1274763" cy="110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808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3472" y="188640"/>
            <a:ext cx="11953328" cy="1224135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Виды деятельности и содержание 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регионального вариативного модуля  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«Истоки: воспитание вологжанина - гражданина России»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859938"/>
              </p:ext>
            </p:extLst>
          </p:nvPr>
        </p:nvGraphicFramePr>
        <p:xfrm>
          <a:off x="191344" y="1556792"/>
          <a:ext cx="11881320" cy="51288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76264"/>
                <a:gridCol w="2477691"/>
                <a:gridCol w="2274837"/>
                <a:gridCol w="2376264"/>
                <a:gridCol w="2376264"/>
              </a:tblGrid>
              <a:tr h="10750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Познавательная деятельность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Внеурочная деятельность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родителями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Социально-культурная деятельность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2149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курс «Истоки» в части, формируемой участниками образовательных отношений  (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модуля должен быть синхронизирован с модулем «Школьный урок» рабочей программы воспитания)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внеурочной деятельности «Воспитание на социокультурном опыте» (1-9 кл.), «Истоки. Служение Отечеству» (10 кл.) и «Истоки. Отечественные традиции служения Отечеству» (11 кл.)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</a:t>
                      </a:r>
                    </a:p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«Моя семья» </a:t>
                      </a:r>
                    </a:p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(раздел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модуля должен быть синхронизирован с модулем «Работа с родителями» рабочей программы воспитания)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дополнительных общеразвивающих программ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«Животворящие святыни», «Запечатленная душа», «Звучащее слово»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др.)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мероприятиях школьного и регионального уровней  , включенных календарный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воспитательной работы по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уровням школьного  образования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260648"/>
            <a:ext cx="1274763" cy="110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58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5942</TotalTime>
  <Words>1640</Words>
  <Application>Microsoft Office PowerPoint</Application>
  <PresentationFormat>Произвольный</PresentationFormat>
  <Paragraphs>121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Тема Office</vt:lpstr>
      <vt:lpstr>1_Тема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Анализ содержания рабочих программ воспитания  в общеобразовательных организациях  Вологодской области</vt:lpstr>
      <vt:lpstr>Виды деятельности и содержание  регионального вариативного модуля   «Истоки: воспитание вологжанина - гражданина России»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Вологодской области</dc:title>
  <dc:creator>user</dc:creator>
  <cp:lastModifiedBy>User408-1</cp:lastModifiedBy>
  <cp:revision>371</cp:revision>
  <dcterms:created xsi:type="dcterms:W3CDTF">2020-02-11T12:55:59Z</dcterms:created>
  <dcterms:modified xsi:type="dcterms:W3CDTF">2021-08-26T05:17:26Z</dcterms:modified>
</cp:coreProperties>
</file>