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3" r:id="rId2"/>
    <p:sldId id="371" r:id="rId3"/>
    <p:sldId id="300" r:id="rId4"/>
    <p:sldId id="301" r:id="rId5"/>
    <p:sldId id="302" r:id="rId6"/>
    <p:sldId id="411" r:id="rId7"/>
    <p:sldId id="412" r:id="rId8"/>
    <p:sldId id="409" r:id="rId9"/>
    <p:sldId id="30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E1FF"/>
    <a:srgbClr val="61BBFF"/>
    <a:srgbClr val="BB1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83516" autoAdjust="0"/>
  </p:normalViewPr>
  <p:slideViewPr>
    <p:cSldViewPr>
      <p:cViewPr>
        <p:scale>
          <a:sx n="81" d="100"/>
          <a:sy n="81" d="100"/>
        </p:scale>
        <p:origin x="-84" y="-6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16400-8825-4FE5-B3C8-3499A9AFD0F5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F54AC-9FD0-4AD6-B5AF-3C86A52FF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419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75EAB-991C-42F8-A6E1-DF5332C3A13B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4A152-6796-4314-9367-5CF5DB3EEC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616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dirty="0" smtClean="0"/>
              <a:t> </a:t>
            </a:r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1CDBE3D-FA85-4FC8-9D8D-C0BDFD9A0764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565287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содержание рабочих программ воспитания включены инвариантные модули примерной программы воспитания, вариативные модули, рекомендованные РУМО по воспитанию в системе общего образования Вологодской области («Детские общественные объединения», «Профилактика социально негативных явлений», «Истоки: воспитание вологжанина – гражданина России»), и модули, отражающие опыт и традиции конкретной общеобразовательной организации.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4A152-6796-4314-9367-5CF5DB3EECB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685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содержание рабочих программ воспитания включены инвариантные модули примерной программы воспитания, вариативные модули, рекомендованные РУМО по воспитанию в системе общего образования Вологодской области («Детские общественные объединения», «Профилактика социально негативных явлений», «Истоки: воспитание вологжанина – гражданина России»), и модули, отражающие опыт и традиции конкретной общеобразовательной организации.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4A152-6796-4314-9367-5CF5DB3EECB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830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4A152-6796-4314-9367-5CF5DB3EECB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468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tif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tiff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tiff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tiff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7" descr="07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352" y="3992535"/>
            <a:ext cx="3651250" cy="21984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1871133" y="188913"/>
            <a:ext cx="10320867" cy="8001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4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Автономное образовательное учреждение Вологодской области </a:t>
            </a:r>
            <a:br>
              <a:rPr lang="ru-RU" altLang="ru-RU" sz="14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altLang="ru-RU" sz="14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дополнительного профессионального образования</a:t>
            </a:r>
          </a:p>
          <a:p>
            <a:pPr algn="ctr" eaLnBrk="1" hangingPunct="1"/>
            <a:r>
              <a:rPr lang="en-US" altLang="ru-RU" sz="1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altLang="ru-RU" sz="1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Вологодский институт развития образования</a:t>
            </a:r>
            <a:r>
              <a:rPr lang="en-US" altLang="ru-RU" sz="1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endParaRPr lang="ru-RU" altLang="ru-RU" sz="18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52" name="Line 9"/>
          <p:cNvSpPr>
            <a:spLocks noChangeShapeType="1"/>
          </p:cNvSpPr>
          <p:nvPr/>
        </p:nvSpPr>
        <p:spPr bwMode="auto">
          <a:xfrm>
            <a:off x="0" y="1125538"/>
            <a:ext cx="12192000" cy="0"/>
          </a:xfrm>
          <a:prstGeom prst="line">
            <a:avLst/>
          </a:prstGeom>
          <a:noFill/>
          <a:ln w="38100" cmpd="thinThick">
            <a:solidFill>
              <a:srgbClr val="0070C0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0" y="1749269"/>
            <a:ext cx="12192000" cy="15696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анализ рабочих программ воспитания  образовательных организаций Вологодской области и календарных планов воспитательной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endParaRPr lang="ru-RU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4" name="Line 15"/>
          <p:cNvSpPr>
            <a:spLocks noChangeShapeType="1"/>
          </p:cNvSpPr>
          <p:nvPr/>
        </p:nvSpPr>
        <p:spPr bwMode="auto">
          <a:xfrm>
            <a:off x="0" y="6273800"/>
            <a:ext cx="12192000" cy="0"/>
          </a:xfrm>
          <a:prstGeom prst="line">
            <a:avLst/>
          </a:prstGeom>
          <a:noFill/>
          <a:ln w="38100" cmpd="thinThick">
            <a:solidFill>
              <a:srgbClr val="0070C0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814917" y="6273800"/>
            <a:ext cx="1051348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Вологда </a:t>
            </a:r>
          </a:p>
          <a:p>
            <a:pPr algn="ctr" eaLnBrk="1" hangingPunct="1"/>
            <a:r>
              <a:rPr lang="ru-RU" altLang="ru-RU" sz="16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2021 </a:t>
            </a:r>
            <a:r>
              <a:rPr lang="ru-RU" altLang="ru-RU" sz="1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4943872" y="4750307"/>
            <a:ext cx="688182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ru-RU" altLang="ru-RU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Ногтева</a:t>
            </a:r>
            <a:r>
              <a:rPr lang="ru-RU" alt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Е.Ю., доцент кафедры воспитания и социализации АОУ ВО ДПО «ВИРО», </a:t>
            </a:r>
          </a:p>
          <a:p>
            <a:pPr algn="r" eaLnBrk="1" hangingPunct="1"/>
            <a:r>
              <a:rPr lang="ru-RU" altLang="ru-RU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к.п.н</a:t>
            </a:r>
            <a:r>
              <a:rPr lang="ru-RU" alt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., доцент</a:t>
            </a:r>
          </a:p>
          <a:p>
            <a:pPr algn="r" eaLnBrk="1" hangingPunct="1"/>
            <a:endParaRPr lang="ru-RU" altLang="ru-RU" sz="2000" b="1" dirty="0">
              <a:solidFill>
                <a:srgbClr val="0070C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5" y="0"/>
            <a:ext cx="1116149" cy="9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409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от 11.12.2020 г. № 712 "О внесении изменений в некоторые федеральные государственные образовательные стандарты общего образования по вопросам воспитания обучающихся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69" y="1446321"/>
            <a:ext cx="12192000" cy="4700309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воспитания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быть направлена на развитие личности обучающихся, в том числе духовно-нравственное развитие, укрепление психического здоровья и физическое воспитание, достижение результатов освоения обучающимися образовательной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общего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 Рабочая программа воспитания имеет модульную структуру и включает в себя:</a:t>
            </a:r>
          </a:p>
          <a:p>
            <a:pPr marL="685800" lvl="1" fontAlgn="base"/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особенностей воспитательного процесса;</a:t>
            </a:r>
          </a:p>
          <a:p>
            <a:pPr marL="685800" lvl="1" fontAlgn="base"/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воспитания обучающихся;</a:t>
            </a:r>
          </a:p>
          <a:p>
            <a:pPr marL="685800" lvl="1" fontAlgn="base"/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виды, формы и содержание совместной деятельности педагогических работников, обучающихся и социальных партнеров организации, осуществляющей образовательную деятельность;</a:t>
            </a:r>
          </a:p>
          <a:p>
            <a:pPr marL="685800" lvl="1" fontAlgn="base"/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самоанализа воспитательной работы в организации, осуществляющей образовательную деятельность.</a:t>
            </a:r>
          </a:p>
          <a:p>
            <a:pPr marL="0" indent="0" fontAlgn="base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воспитания реализуется в единстве урочной и внеурочной деятельности, осуществляемой организацией, осуществляющей образовательную деятельность, совместно с семьей и другими институтами воспитания.</a:t>
            </a:r>
          </a:p>
          <a:p>
            <a:pPr marL="0" indent="0" fontAlgn="base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воспитания должна предусматривать приобщение обучающихся к российским традиционным духовным ценностям, включая культурные ценности своей этнической группы, правилам и нормам поведения в российском обществе.</a:t>
            </a:r>
          </a:p>
          <a:p>
            <a:pPr marL="0" indent="0" fontAlgn="base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разработке рабочей программы воспитания и календарного плана воспитательной работы имеют право принимать участие советы обучающихся, советы родителей (законных представителей) несовершеннолетних обучающихся, представительные органы обучающихся (при их наличии).".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48" y="0"/>
            <a:ext cx="827103" cy="720080"/>
          </a:xfrm>
          <a:prstGeom prst="rect">
            <a:avLst/>
          </a:prstGeom>
        </p:spPr>
      </p:pic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702511" y="1412776"/>
            <a:ext cx="11280575" cy="21354"/>
          </a:xfrm>
          <a:prstGeom prst="line">
            <a:avLst/>
          </a:prstGeom>
          <a:noFill/>
          <a:ln w="38100" cmpd="thinThick">
            <a:solidFill>
              <a:srgbClr val="0070C0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21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66130"/>
          </a:xfrm>
        </p:spPr>
        <p:txBody>
          <a:bodyPr>
            <a:noAutofit/>
          </a:bodyPr>
          <a:lstStyle/>
          <a:p>
            <a:pPr latinLnBrk="1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ОРГАНИЗУЕМОГО В ШКОЛЕ </a:t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ВОСПИТАТЕЛЬНОГО ПРОЦЕССА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reeform 3"/>
          <p:cNvSpPr>
            <a:spLocks/>
          </p:cNvSpPr>
          <p:nvPr/>
        </p:nvSpPr>
        <p:spPr bwMode="gray">
          <a:xfrm>
            <a:off x="821267" y="2347937"/>
            <a:ext cx="4878917" cy="1879600"/>
          </a:xfrm>
          <a:custGeom>
            <a:avLst/>
            <a:gdLst/>
            <a:ahLst/>
            <a:cxnLst>
              <a:cxn ang="0">
                <a:pos x="2304" y="691"/>
              </a:cxn>
              <a:cxn ang="0">
                <a:pos x="1991" y="833"/>
              </a:cxn>
              <a:cxn ang="0">
                <a:pos x="1817" y="1184"/>
              </a:cxn>
              <a:cxn ang="0">
                <a:pos x="0" y="1184"/>
              </a:cxn>
              <a:cxn ang="0">
                <a:pos x="0" y="1"/>
              </a:cxn>
              <a:cxn ang="0">
                <a:pos x="2305" y="0"/>
              </a:cxn>
              <a:cxn ang="0">
                <a:pos x="2304" y="691"/>
              </a:cxn>
            </a:cxnLst>
            <a:rect l="0" t="0" r="r" b="b"/>
            <a:pathLst>
              <a:path w="2305" h="1184">
                <a:moveTo>
                  <a:pt x="2304" y="691"/>
                </a:moveTo>
                <a:cubicBezTo>
                  <a:pt x="2183" y="700"/>
                  <a:pt x="2056" y="766"/>
                  <a:pt x="1991" y="833"/>
                </a:cubicBezTo>
                <a:cubicBezTo>
                  <a:pt x="1926" y="900"/>
                  <a:pt x="1835" y="1007"/>
                  <a:pt x="1817" y="1184"/>
                </a:cubicBezTo>
                <a:lnTo>
                  <a:pt x="0" y="1184"/>
                </a:lnTo>
                <a:lnTo>
                  <a:pt x="0" y="1"/>
                </a:lnTo>
                <a:lnTo>
                  <a:pt x="2305" y="0"/>
                </a:lnTo>
                <a:lnTo>
                  <a:pt x="2304" y="691"/>
                </a:lnTo>
                <a:close/>
              </a:path>
            </a:pathLst>
          </a:custGeom>
          <a:solidFill>
            <a:schemeClr val="accent2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gray">
          <a:xfrm>
            <a:off x="821267" y="2467001"/>
            <a:ext cx="4870451" cy="422275"/>
          </a:xfrm>
          <a:prstGeom prst="rect">
            <a:avLst/>
          </a:prstGeom>
          <a:gradFill rotWithShape="1">
            <a:gsLst>
              <a:gs pos="0">
                <a:schemeClr val="accent2">
                  <a:alpha val="80000"/>
                </a:schemeClr>
              </a:gs>
              <a:gs pos="50000">
                <a:schemeClr val="accent2">
                  <a:gamma/>
                  <a:shade val="89020"/>
                  <a:invGamma/>
                </a:schemeClr>
              </a:gs>
              <a:gs pos="100000">
                <a:schemeClr val="accent2">
                  <a:alpha val="8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Freeform 5"/>
          <p:cNvSpPr>
            <a:spLocks/>
          </p:cNvSpPr>
          <p:nvPr/>
        </p:nvSpPr>
        <p:spPr bwMode="gray">
          <a:xfrm>
            <a:off x="5890685" y="2351112"/>
            <a:ext cx="4878916" cy="1879600"/>
          </a:xfrm>
          <a:custGeom>
            <a:avLst/>
            <a:gdLst/>
            <a:ahLst/>
            <a:cxnLst>
              <a:cxn ang="0">
                <a:pos x="1" y="691"/>
              </a:cxn>
              <a:cxn ang="0">
                <a:pos x="314" y="833"/>
              </a:cxn>
              <a:cxn ang="0">
                <a:pos x="481" y="1182"/>
              </a:cxn>
              <a:cxn ang="0">
                <a:pos x="2305" y="1184"/>
              </a:cxn>
              <a:cxn ang="0">
                <a:pos x="2305" y="1"/>
              </a:cxn>
              <a:cxn ang="0">
                <a:pos x="0" y="0"/>
              </a:cxn>
              <a:cxn ang="0">
                <a:pos x="1" y="691"/>
              </a:cxn>
            </a:cxnLst>
            <a:rect l="0" t="0" r="r" b="b"/>
            <a:pathLst>
              <a:path w="2305" h="1184">
                <a:moveTo>
                  <a:pt x="1" y="691"/>
                </a:moveTo>
                <a:cubicBezTo>
                  <a:pt x="122" y="700"/>
                  <a:pt x="249" y="766"/>
                  <a:pt x="314" y="833"/>
                </a:cubicBezTo>
                <a:cubicBezTo>
                  <a:pt x="379" y="900"/>
                  <a:pt x="463" y="1005"/>
                  <a:pt x="481" y="1182"/>
                </a:cubicBezTo>
                <a:lnTo>
                  <a:pt x="2305" y="1184"/>
                </a:lnTo>
                <a:lnTo>
                  <a:pt x="2305" y="1"/>
                </a:lnTo>
                <a:lnTo>
                  <a:pt x="0" y="0"/>
                </a:lnTo>
                <a:lnTo>
                  <a:pt x="1" y="691"/>
                </a:lnTo>
                <a:close/>
              </a:path>
            </a:pathLst>
          </a:custGeom>
          <a:solidFill>
            <a:schemeClr val="folHlink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gray">
          <a:xfrm flipH="1">
            <a:off x="5880100" y="2470176"/>
            <a:ext cx="4885267" cy="422275"/>
          </a:xfrm>
          <a:prstGeom prst="rect">
            <a:avLst/>
          </a:prstGeom>
          <a:gradFill rotWithShape="1">
            <a:gsLst>
              <a:gs pos="0">
                <a:schemeClr val="folHlink">
                  <a:alpha val="80000"/>
                </a:schemeClr>
              </a:gs>
              <a:gs pos="50000">
                <a:schemeClr val="folHlink">
                  <a:gamma/>
                  <a:shade val="89020"/>
                  <a:invGamma/>
                </a:schemeClr>
              </a:gs>
              <a:gs pos="100000">
                <a:schemeClr val="folHlink">
                  <a:alpha val="8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Freeform 7"/>
          <p:cNvSpPr>
            <a:spLocks/>
          </p:cNvSpPr>
          <p:nvPr/>
        </p:nvSpPr>
        <p:spPr bwMode="blackGray">
          <a:xfrm>
            <a:off x="817034" y="4357712"/>
            <a:ext cx="4878917" cy="1879600"/>
          </a:xfrm>
          <a:custGeom>
            <a:avLst/>
            <a:gdLst/>
            <a:ahLst/>
            <a:cxnLst>
              <a:cxn ang="0">
                <a:pos x="2304" y="493"/>
              </a:cxn>
              <a:cxn ang="0">
                <a:pos x="1991" y="351"/>
              </a:cxn>
              <a:cxn ang="0">
                <a:pos x="1813" y="1"/>
              </a:cxn>
              <a:cxn ang="0">
                <a:pos x="0" y="0"/>
              </a:cxn>
              <a:cxn ang="0">
                <a:pos x="0" y="1183"/>
              </a:cxn>
              <a:cxn ang="0">
                <a:pos x="2305" y="1184"/>
              </a:cxn>
              <a:cxn ang="0">
                <a:pos x="2304" y="493"/>
              </a:cxn>
            </a:cxnLst>
            <a:rect l="0" t="0" r="r" b="b"/>
            <a:pathLst>
              <a:path w="2305" h="1184">
                <a:moveTo>
                  <a:pt x="2304" y="493"/>
                </a:moveTo>
                <a:cubicBezTo>
                  <a:pt x="2183" y="484"/>
                  <a:pt x="2056" y="418"/>
                  <a:pt x="1991" y="351"/>
                </a:cubicBezTo>
                <a:cubicBezTo>
                  <a:pt x="1926" y="284"/>
                  <a:pt x="1831" y="178"/>
                  <a:pt x="1813" y="1"/>
                </a:cubicBezTo>
                <a:lnTo>
                  <a:pt x="0" y="0"/>
                </a:lnTo>
                <a:lnTo>
                  <a:pt x="0" y="1183"/>
                </a:lnTo>
                <a:lnTo>
                  <a:pt x="2305" y="1184"/>
                </a:lnTo>
                <a:lnTo>
                  <a:pt x="2304" y="493"/>
                </a:lnTo>
                <a:close/>
              </a:path>
            </a:pathLst>
          </a:custGeom>
          <a:solidFill>
            <a:schemeClr val="accent1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8" name="Freeform 8"/>
          <p:cNvSpPr>
            <a:spLocks/>
          </p:cNvSpPr>
          <p:nvPr/>
        </p:nvSpPr>
        <p:spPr bwMode="gray">
          <a:xfrm>
            <a:off x="5886451" y="4348187"/>
            <a:ext cx="4878916" cy="1881188"/>
          </a:xfrm>
          <a:custGeom>
            <a:avLst/>
            <a:gdLst/>
            <a:ahLst/>
            <a:cxnLst>
              <a:cxn ang="0">
                <a:pos x="1" y="494"/>
              </a:cxn>
              <a:cxn ang="0">
                <a:pos x="314" y="352"/>
              </a:cxn>
              <a:cxn ang="0">
                <a:pos x="483" y="0"/>
              </a:cxn>
              <a:cxn ang="0">
                <a:pos x="2305" y="1"/>
              </a:cxn>
              <a:cxn ang="0">
                <a:pos x="2305" y="1184"/>
              </a:cxn>
              <a:cxn ang="0">
                <a:pos x="0" y="1185"/>
              </a:cxn>
              <a:cxn ang="0">
                <a:pos x="1" y="494"/>
              </a:cxn>
            </a:cxnLst>
            <a:rect l="0" t="0" r="r" b="b"/>
            <a:pathLst>
              <a:path w="2305" h="1185">
                <a:moveTo>
                  <a:pt x="1" y="494"/>
                </a:moveTo>
                <a:cubicBezTo>
                  <a:pt x="122" y="485"/>
                  <a:pt x="249" y="419"/>
                  <a:pt x="314" y="352"/>
                </a:cubicBezTo>
                <a:cubicBezTo>
                  <a:pt x="379" y="285"/>
                  <a:pt x="465" y="177"/>
                  <a:pt x="483" y="0"/>
                </a:cubicBezTo>
                <a:lnTo>
                  <a:pt x="2305" y="1"/>
                </a:lnTo>
                <a:lnTo>
                  <a:pt x="2305" y="1184"/>
                </a:lnTo>
                <a:lnTo>
                  <a:pt x="0" y="1185"/>
                </a:lnTo>
                <a:lnTo>
                  <a:pt x="1" y="494"/>
                </a:lnTo>
                <a:close/>
              </a:path>
            </a:pathLst>
          </a:custGeom>
          <a:solidFill>
            <a:schemeClr val="hlink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9" name="Freeform 9"/>
          <p:cNvSpPr>
            <a:spLocks/>
          </p:cNvSpPr>
          <p:nvPr/>
        </p:nvSpPr>
        <p:spPr bwMode="gray">
          <a:xfrm>
            <a:off x="6502401" y="4487888"/>
            <a:ext cx="4248151" cy="461963"/>
          </a:xfrm>
          <a:custGeom>
            <a:avLst/>
            <a:gdLst/>
            <a:ahLst/>
            <a:cxnLst>
              <a:cxn ang="0">
                <a:pos x="176" y="3"/>
              </a:cxn>
              <a:cxn ang="0">
                <a:pos x="0" y="291"/>
              </a:cxn>
              <a:cxn ang="0">
                <a:pos x="2007" y="291"/>
              </a:cxn>
              <a:cxn ang="0">
                <a:pos x="2007" y="0"/>
              </a:cxn>
              <a:cxn ang="0">
                <a:pos x="176" y="3"/>
              </a:cxn>
            </a:cxnLst>
            <a:rect l="0" t="0" r="r" b="b"/>
            <a:pathLst>
              <a:path w="2007" h="291">
                <a:moveTo>
                  <a:pt x="176" y="3"/>
                </a:moveTo>
                <a:cubicBezTo>
                  <a:pt x="133" y="163"/>
                  <a:pt x="72" y="214"/>
                  <a:pt x="0" y="291"/>
                </a:cubicBezTo>
                <a:lnTo>
                  <a:pt x="2007" y="291"/>
                </a:lnTo>
                <a:lnTo>
                  <a:pt x="2007" y="0"/>
                </a:lnTo>
                <a:lnTo>
                  <a:pt x="176" y="3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80000"/>
                </a:schemeClr>
              </a:gs>
              <a:gs pos="50000">
                <a:schemeClr val="hlink">
                  <a:gamma/>
                  <a:shade val="89020"/>
                  <a:invGamma/>
                </a:schemeClr>
              </a:gs>
              <a:gs pos="100000">
                <a:schemeClr val="hlink">
                  <a:alpha val="80000"/>
                </a:schemeClr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Freeform 10"/>
          <p:cNvSpPr>
            <a:spLocks/>
          </p:cNvSpPr>
          <p:nvPr/>
        </p:nvSpPr>
        <p:spPr bwMode="gray">
          <a:xfrm flipH="1">
            <a:off x="817034" y="4464075"/>
            <a:ext cx="4220633" cy="461962"/>
          </a:xfrm>
          <a:custGeom>
            <a:avLst/>
            <a:gdLst/>
            <a:ahLst/>
            <a:cxnLst>
              <a:cxn ang="0">
                <a:pos x="176" y="3"/>
              </a:cxn>
              <a:cxn ang="0">
                <a:pos x="0" y="291"/>
              </a:cxn>
              <a:cxn ang="0">
                <a:pos x="2007" y="291"/>
              </a:cxn>
              <a:cxn ang="0">
                <a:pos x="2007" y="0"/>
              </a:cxn>
              <a:cxn ang="0">
                <a:pos x="176" y="3"/>
              </a:cxn>
            </a:cxnLst>
            <a:rect l="0" t="0" r="r" b="b"/>
            <a:pathLst>
              <a:path w="2007" h="291">
                <a:moveTo>
                  <a:pt x="176" y="3"/>
                </a:moveTo>
                <a:cubicBezTo>
                  <a:pt x="133" y="163"/>
                  <a:pt x="72" y="214"/>
                  <a:pt x="0" y="291"/>
                </a:cubicBezTo>
                <a:lnTo>
                  <a:pt x="2007" y="291"/>
                </a:lnTo>
                <a:lnTo>
                  <a:pt x="2007" y="0"/>
                </a:lnTo>
                <a:lnTo>
                  <a:pt x="176" y="3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80000"/>
                </a:schemeClr>
              </a:gs>
              <a:gs pos="50000">
                <a:schemeClr val="accent1">
                  <a:gamma/>
                  <a:shade val="89020"/>
                  <a:invGamma/>
                </a:schemeClr>
              </a:gs>
              <a:gs pos="100000">
                <a:schemeClr val="accent1">
                  <a:alpha val="80000"/>
                </a:schemeClr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gray">
          <a:xfrm>
            <a:off x="1016001" y="2470176"/>
            <a:ext cx="30099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gray">
          <a:xfrm>
            <a:off x="1016001" y="4492651"/>
            <a:ext cx="30099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gray">
          <a:xfrm>
            <a:off x="7556501" y="2481288"/>
            <a:ext cx="30099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r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gray">
          <a:xfrm>
            <a:off x="7556501" y="4516463"/>
            <a:ext cx="30099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r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gray">
          <a:xfrm>
            <a:off x="992718" y="3094062"/>
            <a:ext cx="3939116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расположения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окружения школы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gray">
          <a:xfrm>
            <a:off x="6623051" y="3094062"/>
            <a:ext cx="3985683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положительного или отрицательного влияния на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Font typeface="Wingdings" panose="05000000000000000000" pitchFamily="2" charset="2"/>
              <a:buChar char="ü"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значимые партнеры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endParaRPr lang="en-US" sz="1600" b="1" dirty="0">
              <a:latin typeface="Calibri" pitchFamily="34" charset="0"/>
            </a:endParaRPr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gray">
          <a:xfrm>
            <a:off x="914400" y="5273700"/>
            <a:ext cx="4470400" cy="2585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r">
              <a:lnSpc>
                <a:spcPct val="60000"/>
              </a:lnSpc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контингента учащихся</a:t>
            </a: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gray">
          <a:xfrm>
            <a:off x="6151214" y="4984465"/>
            <a:ext cx="44704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оригинальные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воспитательных находках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 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школы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традиции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Group 35"/>
          <p:cNvGrpSpPr>
            <a:grpSpLocks/>
          </p:cNvGrpSpPr>
          <p:nvPr/>
        </p:nvGrpSpPr>
        <p:grpSpPr bwMode="auto">
          <a:xfrm>
            <a:off x="4669367" y="3448075"/>
            <a:ext cx="2243667" cy="1682750"/>
            <a:chOff x="2350" y="2010"/>
            <a:chExt cx="1060" cy="1060"/>
          </a:xfrm>
        </p:grpSpPr>
        <p:sp>
          <p:nvSpPr>
            <p:cNvPr id="20" name="Oval 29"/>
            <p:cNvSpPr>
              <a:spLocks noChangeArrowheads="1"/>
            </p:cNvSpPr>
            <p:nvPr/>
          </p:nvSpPr>
          <p:spPr bwMode="gray">
            <a:xfrm>
              <a:off x="2350" y="2010"/>
              <a:ext cx="1060" cy="106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54118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1" name="Group 30"/>
            <p:cNvGrpSpPr>
              <a:grpSpLocks/>
            </p:cNvGrpSpPr>
            <p:nvPr/>
          </p:nvGrpSpPr>
          <p:grpSpPr bwMode="auto">
            <a:xfrm rot="-2288454">
              <a:off x="2439" y="2081"/>
              <a:ext cx="887" cy="907"/>
              <a:chOff x="887" y="2040"/>
              <a:chExt cx="433" cy="422"/>
            </a:xfrm>
          </p:grpSpPr>
          <p:pic>
            <p:nvPicPr>
              <p:cNvPr id="23" name="Picture 31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887" y="2040"/>
                <a:ext cx="430" cy="420"/>
              </a:xfrm>
              <a:prstGeom prst="rect">
                <a:avLst/>
              </a:prstGeom>
              <a:noFill/>
            </p:spPr>
          </p:pic>
          <p:sp>
            <p:nvSpPr>
              <p:cNvPr id="24" name="Oval 32"/>
              <p:cNvSpPr>
                <a:spLocks noChangeArrowheads="1"/>
              </p:cNvSpPr>
              <p:nvPr/>
            </p:nvSpPr>
            <p:spPr bwMode="gray">
              <a:xfrm>
                <a:off x="887" y="2040"/>
                <a:ext cx="433" cy="422"/>
              </a:xfrm>
              <a:prstGeom prst="ellipse">
                <a:avLst/>
              </a:prstGeom>
              <a:solidFill>
                <a:srgbClr val="FF6600">
                  <a:alpha val="7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5" name="Picture 33" descr="Picture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930" y="2044"/>
                <a:ext cx="345" cy="149"/>
              </a:xfrm>
              <a:prstGeom prst="rect">
                <a:avLst/>
              </a:prstGeom>
              <a:noFill/>
            </p:spPr>
          </p:pic>
        </p:grpSp>
        <p:pic>
          <p:nvPicPr>
            <p:cNvPr id="22" name="Picture 34"/>
            <p:cNvPicPr>
              <a:picLocks noChangeAspect="1" noChangeArrowheads="1"/>
            </p:cNvPicPr>
            <p:nvPr/>
          </p:nvPicPr>
          <p:blipFill>
            <a:blip r:embed="rId4" cstate="print"/>
            <a:srcRect l="12015" t="9302" r="12404" b="12598"/>
            <a:stretch>
              <a:fillRect/>
            </a:stretch>
          </p:blipFill>
          <p:spPr bwMode="gray">
            <a:xfrm>
              <a:off x="2428" y="2053"/>
              <a:ext cx="915" cy="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6" name="Text Box 37"/>
          <p:cNvSpPr txBox="1">
            <a:spLocks noChangeArrowheads="1"/>
          </p:cNvSpPr>
          <p:nvPr/>
        </p:nvSpPr>
        <p:spPr bwMode="black">
          <a:xfrm>
            <a:off x="4993217" y="3989412"/>
            <a:ext cx="162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dirty="0">
                <a:solidFill>
                  <a:srgbClr val="FFFFFF"/>
                </a:solidFill>
                <a:latin typeface="Calibri" pitchFamily="34" charset="0"/>
              </a:rPr>
              <a:t>1</a:t>
            </a:r>
            <a:endParaRPr lang="en-US" sz="32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>
            <a:off x="705523" y="1171544"/>
            <a:ext cx="11280575" cy="21354"/>
          </a:xfrm>
          <a:prstGeom prst="line">
            <a:avLst/>
          </a:prstGeom>
          <a:noFill/>
          <a:ln w="38100" cmpd="thinThick">
            <a:solidFill>
              <a:srgbClr val="0070C0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49" y="116632"/>
            <a:ext cx="1116149" cy="9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95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78098"/>
          </a:xfrm>
        </p:spPr>
        <p:txBody>
          <a:bodyPr>
            <a:normAutofit/>
          </a:bodyPr>
          <a:lstStyle/>
          <a:p>
            <a:pPr eaLnBrk="0" hangingPunct="0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ВОСПИТАНИЯ</a:t>
            </a:r>
          </a:p>
        </p:txBody>
      </p:sp>
      <p:sp>
        <p:nvSpPr>
          <p:cNvPr id="3" name="Freeform 3"/>
          <p:cNvSpPr>
            <a:spLocks/>
          </p:cNvSpPr>
          <p:nvPr/>
        </p:nvSpPr>
        <p:spPr bwMode="gray">
          <a:xfrm>
            <a:off x="821267" y="2347937"/>
            <a:ext cx="4878917" cy="1879600"/>
          </a:xfrm>
          <a:custGeom>
            <a:avLst/>
            <a:gdLst/>
            <a:ahLst/>
            <a:cxnLst>
              <a:cxn ang="0">
                <a:pos x="2304" y="691"/>
              </a:cxn>
              <a:cxn ang="0">
                <a:pos x="1991" y="833"/>
              </a:cxn>
              <a:cxn ang="0">
                <a:pos x="1817" y="1184"/>
              </a:cxn>
              <a:cxn ang="0">
                <a:pos x="0" y="1184"/>
              </a:cxn>
              <a:cxn ang="0">
                <a:pos x="0" y="1"/>
              </a:cxn>
              <a:cxn ang="0">
                <a:pos x="2305" y="0"/>
              </a:cxn>
              <a:cxn ang="0">
                <a:pos x="2304" y="691"/>
              </a:cxn>
            </a:cxnLst>
            <a:rect l="0" t="0" r="r" b="b"/>
            <a:pathLst>
              <a:path w="2305" h="1184">
                <a:moveTo>
                  <a:pt x="2304" y="691"/>
                </a:moveTo>
                <a:cubicBezTo>
                  <a:pt x="2183" y="700"/>
                  <a:pt x="2056" y="766"/>
                  <a:pt x="1991" y="833"/>
                </a:cubicBezTo>
                <a:cubicBezTo>
                  <a:pt x="1926" y="900"/>
                  <a:pt x="1835" y="1007"/>
                  <a:pt x="1817" y="1184"/>
                </a:cubicBezTo>
                <a:lnTo>
                  <a:pt x="0" y="1184"/>
                </a:lnTo>
                <a:lnTo>
                  <a:pt x="0" y="1"/>
                </a:lnTo>
                <a:lnTo>
                  <a:pt x="2305" y="0"/>
                </a:lnTo>
                <a:lnTo>
                  <a:pt x="2304" y="691"/>
                </a:lnTo>
                <a:close/>
              </a:path>
            </a:pathLst>
          </a:custGeom>
          <a:solidFill>
            <a:schemeClr val="accent2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gray">
          <a:xfrm>
            <a:off x="821267" y="2467001"/>
            <a:ext cx="4870451" cy="422275"/>
          </a:xfrm>
          <a:prstGeom prst="rect">
            <a:avLst/>
          </a:prstGeom>
          <a:gradFill rotWithShape="1">
            <a:gsLst>
              <a:gs pos="0">
                <a:schemeClr val="accent2">
                  <a:alpha val="80000"/>
                </a:schemeClr>
              </a:gs>
              <a:gs pos="50000">
                <a:schemeClr val="accent2">
                  <a:gamma/>
                  <a:shade val="89020"/>
                  <a:invGamma/>
                </a:schemeClr>
              </a:gs>
              <a:gs pos="100000">
                <a:schemeClr val="accent2">
                  <a:alpha val="8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Freeform 5"/>
          <p:cNvSpPr>
            <a:spLocks/>
          </p:cNvSpPr>
          <p:nvPr/>
        </p:nvSpPr>
        <p:spPr bwMode="gray">
          <a:xfrm>
            <a:off x="5890685" y="2351112"/>
            <a:ext cx="4878916" cy="1879600"/>
          </a:xfrm>
          <a:custGeom>
            <a:avLst/>
            <a:gdLst/>
            <a:ahLst/>
            <a:cxnLst>
              <a:cxn ang="0">
                <a:pos x="1" y="691"/>
              </a:cxn>
              <a:cxn ang="0">
                <a:pos x="314" y="833"/>
              </a:cxn>
              <a:cxn ang="0">
                <a:pos x="481" y="1182"/>
              </a:cxn>
              <a:cxn ang="0">
                <a:pos x="2305" y="1184"/>
              </a:cxn>
              <a:cxn ang="0">
                <a:pos x="2305" y="1"/>
              </a:cxn>
              <a:cxn ang="0">
                <a:pos x="0" y="0"/>
              </a:cxn>
              <a:cxn ang="0">
                <a:pos x="1" y="691"/>
              </a:cxn>
            </a:cxnLst>
            <a:rect l="0" t="0" r="r" b="b"/>
            <a:pathLst>
              <a:path w="2305" h="1184">
                <a:moveTo>
                  <a:pt x="1" y="691"/>
                </a:moveTo>
                <a:cubicBezTo>
                  <a:pt x="122" y="700"/>
                  <a:pt x="249" y="766"/>
                  <a:pt x="314" y="833"/>
                </a:cubicBezTo>
                <a:cubicBezTo>
                  <a:pt x="379" y="900"/>
                  <a:pt x="463" y="1005"/>
                  <a:pt x="481" y="1182"/>
                </a:cubicBezTo>
                <a:lnTo>
                  <a:pt x="2305" y="1184"/>
                </a:lnTo>
                <a:lnTo>
                  <a:pt x="2305" y="1"/>
                </a:lnTo>
                <a:lnTo>
                  <a:pt x="0" y="0"/>
                </a:lnTo>
                <a:lnTo>
                  <a:pt x="1" y="691"/>
                </a:lnTo>
                <a:close/>
              </a:path>
            </a:pathLst>
          </a:custGeom>
          <a:solidFill>
            <a:schemeClr val="folHlink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gray">
          <a:xfrm flipH="1">
            <a:off x="5999989" y="2457475"/>
            <a:ext cx="4885267" cy="422275"/>
          </a:xfrm>
          <a:prstGeom prst="rect">
            <a:avLst/>
          </a:prstGeom>
          <a:gradFill rotWithShape="1">
            <a:gsLst>
              <a:gs pos="0">
                <a:schemeClr val="folHlink">
                  <a:alpha val="80000"/>
                </a:schemeClr>
              </a:gs>
              <a:gs pos="50000">
                <a:schemeClr val="folHlink">
                  <a:gamma/>
                  <a:shade val="89020"/>
                  <a:invGamma/>
                </a:schemeClr>
              </a:gs>
              <a:gs pos="100000">
                <a:schemeClr val="folHlink">
                  <a:alpha val="8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alt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Базовые национальные ценности </a:t>
            </a:r>
          </a:p>
          <a:p>
            <a:r>
              <a:rPr lang="ru-RU" alt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российского общества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reeform 7"/>
          <p:cNvSpPr>
            <a:spLocks/>
          </p:cNvSpPr>
          <p:nvPr/>
        </p:nvSpPr>
        <p:spPr bwMode="blackGray">
          <a:xfrm>
            <a:off x="817034" y="4357712"/>
            <a:ext cx="4878917" cy="1879600"/>
          </a:xfrm>
          <a:custGeom>
            <a:avLst/>
            <a:gdLst/>
            <a:ahLst/>
            <a:cxnLst>
              <a:cxn ang="0">
                <a:pos x="2304" y="493"/>
              </a:cxn>
              <a:cxn ang="0">
                <a:pos x="1991" y="351"/>
              </a:cxn>
              <a:cxn ang="0">
                <a:pos x="1813" y="1"/>
              </a:cxn>
              <a:cxn ang="0">
                <a:pos x="0" y="0"/>
              </a:cxn>
              <a:cxn ang="0">
                <a:pos x="0" y="1183"/>
              </a:cxn>
              <a:cxn ang="0">
                <a:pos x="2305" y="1184"/>
              </a:cxn>
              <a:cxn ang="0">
                <a:pos x="2304" y="493"/>
              </a:cxn>
            </a:cxnLst>
            <a:rect l="0" t="0" r="r" b="b"/>
            <a:pathLst>
              <a:path w="2305" h="1184">
                <a:moveTo>
                  <a:pt x="2304" y="493"/>
                </a:moveTo>
                <a:cubicBezTo>
                  <a:pt x="2183" y="484"/>
                  <a:pt x="2056" y="418"/>
                  <a:pt x="1991" y="351"/>
                </a:cubicBezTo>
                <a:cubicBezTo>
                  <a:pt x="1926" y="284"/>
                  <a:pt x="1831" y="178"/>
                  <a:pt x="1813" y="1"/>
                </a:cubicBezTo>
                <a:lnTo>
                  <a:pt x="0" y="0"/>
                </a:lnTo>
                <a:lnTo>
                  <a:pt x="0" y="1183"/>
                </a:lnTo>
                <a:lnTo>
                  <a:pt x="2305" y="1184"/>
                </a:lnTo>
                <a:lnTo>
                  <a:pt x="2304" y="493"/>
                </a:lnTo>
                <a:close/>
              </a:path>
            </a:pathLst>
          </a:custGeom>
          <a:solidFill>
            <a:schemeClr val="accent1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8" name="Freeform 8"/>
          <p:cNvSpPr>
            <a:spLocks/>
          </p:cNvSpPr>
          <p:nvPr/>
        </p:nvSpPr>
        <p:spPr bwMode="gray">
          <a:xfrm>
            <a:off x="5886451" y="4348187"/>
            <a:ext cx="4878916" cy="1881188"/>
          </a:xfrm>
          <a:custGeom>
            <a:avLst/>
            <a:gdLst/>
            <a:ahLst/>
            <a:cxnLst>
              <a:cxn ang="0">
                <a:pos x="1" y="494"/>
              </a:cxn>
              <a:cxn ang="0">
                <a:pos x="314" y="352"/>
              </a:cxn>
              <a:cxn ang="0">
                <a:pos x="483" y="0"/>
              </a:cxn>
              <a:cxn ang="0">
                <a:pos x="2305" y="1"/>
              </a:cxn>
              <a:cxn ang="0">
                <a:pos x="2305" y="1184"/>
              </a:cxn>
              <a:cxn ang="0">
                <a:pos x="0" y="1185"/>
              </a:cxn>
              <a:cxn ang="0">
                <a:pos x="1" y="494"/>
              </a:cxn>
            </a:cxnLst>
            <a:rect l="0" t="0" r="r" b="b"/>
            <a:pathLst>
              <a:path w="2305" h="1185">
                <a:moveTo>
                  <a:pt x="1" y="494"/>
                </a:moveTo>
                <a:cubicBezTo>
                  <a:pt x="122" y="485"/>
                  <a:pt x="249" y="419"/>
                  <a:pt x="314" y="352"/>
                </a:cubicBezTo>
                <a:cubicBezTo>
                  <a:pt x="379" y="285"/>
                  <a:pt x="465" y="177"/>
                  <a:pt x="483" y="0"/>
                </a:cubicBezTo>
                <a:lnTo>
                  <a:pt x="2305" y="1"/>
                </a:lnTo>
                <a:lnTo>
                  <a:pt x="2305" y="1184"/>
                </a:lnTo>
                <a:lnTo>
                  <a:pt x="0" y="1185"/>
                </a:lnTo>
                <a:lnTo>
                  <a:pt x="1" y="494"/>
                </a:lnTo>
                <a:close/>
              </a:path>
            </a:pathLst>
          </a:custGeom>
          <a:solidFill>
            <a:schemeClr val="hlink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9" name="Freeform 9"/>
          <p:cNvSpPr>
            <a:spLocks/>
          </p:cNvSpPr>
          <p:nvPr/>
        </p:nvSpPr>
        <p:spPr bwMode="gray">
          <a:xfrm>
            <a:off x="6502401" y="4487888"/>
            <a:ext cx="4248151" cy="461963"/>
          </a:xfrm>
          <a:custGeom>
            <a:avLst/>
            <a:gdLst/>
            <a:ahLst/>
            <a:cxnLst>
              <a:cxn ang="0">
                <a:pos x="176" y="3"/>
              </a:cxn>
              <a:cxn ang="0">
                <a:pos x="0" y="291"/>
              </a:cxn>
              <a:cxn ang="0">
                <a:pos x="2007" y="291"/>
              </a:cxn>
              <a:cxn ang="0">
                <a:pos x="2007" y="0"/>
              </a:cxn>
              <a:cxn ang="0">
                <a:pos x="176" y="3"/>
              </a:cxn>
            </a:cxnLst>
            <a:rect l="0" t="0" r="r" b="b"/>
            <a:pathLst>
              <a:path w="2007" h="291">
                <a:moveTo>
                  <a:pt x="176" y="3"/>
                </a:moveTo>
                <a:cubicBezTo>
                  <a:pt x="133" y="163"/>
                  <a:pt x="72" y="214"/>
                  <a:pt x="0" y="291"/>
                </a:cubicBezTo>
                <a:lnTo>
                  <a:pt x="2007" y="291"/>
                </a:lnTo>
                <a:lnTo>
                  <a:pt x="2007" y="0"/>
                </a:lnTo>
                <a:lnTo>
                  <a:pt x="176" y="3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80000"/>
                </a:schemeClr>
              </a:gs>
              <a:gs pos="50000">
                <a:schemeClr val="hlink">
                  <a:gamma/>
                  <a:shade val="89020"/>
                  <a:invGamma/>
                </a:schemeClr>
              </a:gs>
              <a:gs pos="100000">
                <a:schemeClr val="hlink">
                  <a:alpha val="80000"/>
                </a:schemeClr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Freeform 10"/>
          <p:cNvSpPr>
            <a:spLocks/>
          </p:cNvSpPr>
          <p:nvPr/>
        </p:nvSpPr>
        <p:spPr bwMode="gray">
          <a:xfrm flipH="1">
            <a:off x="817034" y="4464075"/>
            <a:ext cx="4220633" cy="461962"/>
          </a:xfrm>
          <a:custGeom>
            <a:avLst/>
            <a:gdLst/>
            <a:ahLst/>
            <a:cxnLst>
              <a:cxn ang="0">
                <a:pos x="176" y="3"/>
              </a:cxn>
              <a:cxn ang="0">
                <a:pos x="0" y="291"/>
              </a:cxn>
              <a:cxn ang="0">
                <a:pos x="2007" y="291"/>
              </a:cxn>
              <a:cxn ang="0">
                <a:pos x="2007" y="0"/>
              </a:cxn>
              <a:cxn ang="0">
                <a:pos x="176" y="3"/>
              </a:cxn>
            </a:cxnLst>
            <a:rect l="0" t="0" r="r" b="b"/>
            <a:pathLst>
              <a:path w="2007" h="291">
                <a:moveTo>
                  <a:pt x="176" y="3"/>
                </a:moveTo>
                <a:cubicBezTo>
                  <a:pt x="133" y="163"/>
                  <a:pt x="72" y="214"/>
                  <a:pt x="0" y="291"/>
                </a:cubicBezTo>
                <a:lnTo>
                  <a:pt x="2007" y="291"/>
                </a:lnTo>
                <a:lnTo>
                  <a:pt x="2007" y="0"/>
                </a:lnTo>
                <a:lnTo>
                  <a:pt x="176" y="3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80000"/>
                </a:schemeClr>
              </a:gs>
              <a:gs pos="50000">
                <a:schemeClr val="accent1">
                  <a:gamma/>
                  <a:shade val="89020"/>
                  <a:invGamma/>
                </a:schemeClr>
              </a:gs>
              <a:gs pos="100000">
                <a:schemeClr val="accent1">
                  <a:alpha val="80000"/>
                </a:schemeClr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gray">
          <a:xfrm>
            <a:off x="1016001" y="2470176"/>
            <a:ext cx="30099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endParaRPr lang="en-US" sz="20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gray">
          <a:xfrm>
            <a:off x="1016001" y="4492651"/>
            <a:ext cx="30099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r>
              <a:rPr lang="ru-RU" altLang="ru-RU" sz="1200" b="1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Современный национальный воспитательный идеал 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gray">
          <a:xfrm>
            <a:off x="7556501" y="2481288"/>
            <a:ext cx="30099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r"/>
            <a:r>
              <a:rPr lang="ru-RU" sz="2000" dirty="0">
                <a:solidFill>
                  <a:srgbClr val="FFFFFF"/>
                </a:solidFill>
              </a:rPr>
              <a:t> 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gray">
          <a:xfrm>
            <a:off x="7556501" y="4516463"/>
            <a:ext cx="30099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r"/>
            <a:r>
              <a:rPr lang="ru-RU" sz="2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en-US" sz="20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gray">
          <a:xfrm>
            <a:off x="895351" y="2900134"/>
            <a:ext cx="3939116" cy="11695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традиций. 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gray">
          <a:xfrm>
            <a:off x="6384032" y="2916173"/>
            <a:ext cx="4704523" cy="14927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atinLnBrk="1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патриотизм, гражданственность, социальная</a:t>
            </a:r>
          </a:p>
          <a:p>
            <a:pPr latinLnBrk="1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солидарность, семья, наука, труд и </a:t>
            </a:r>
          </a:p>
          <a:p>
            <a:pPr latinLnBrk="1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творчество, искусство и литература, природа, </a:t>
            </a:r>
          </a:p>
          <a:p>
            <a:pPr latinLnBrk="1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традиционные российские религии,</a:t>
            </a:r>
          </a:p>
          <a:p>
            <a:pPr latinLnBrk="1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человечество</a:t>
            </a:r>
          </a:p>
          <a:p>
            <a:pPr latinLnBrk="1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latinLnBrk="1"/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gray">
          <a:xfrm>
            <a:off x="950404" y="5121379"/>
            <a:ext cx="4470400" cy="9387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Высоконравственный, творческий,  компетентный гражданин России, принимающий судьбу Отечества как свою личную, осознающий ответственность за настоящее и будущее своей страны, укорененный в духовных и культурных традициях многонационального народа России</a:t>
            </a:r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gray">
          <a:xfrm>
            <a:off x="6218389" y="4989272"/>
            <a:ext cx="4774155" cy="8925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latinLnBrk="1">
              <a:buAutoNum type="arabicPeriod"/>
            </a:pPr>
            <a:r>
              <a:rPr lang="en-US" sz="13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усвоение социально значимых знаний</a:t>
            </a:r>
          </a:p>
          <a:p>
            <a:pPr marL="342900" indent="-342900" latinLnBrk="1">
              <a:buAutoNum type="arabicPeriod"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социально значимых отношений</a:t>
            </a:r>
          </a:p>
          <a:p>
            <a:pPr marL="342900" indent="-342900" latinLnBrk="1">
              <a:buAutoNum type="arabicPeriod"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приобретении ими опыта осуществления </a:t>
            </a:r>
          </a:p>
          <a:p>
            <a:pPr latinLnBrk="1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социально значимых дел</a:t>
            </a:r>
          </a:p>
        </p:txBody>
      </p:sp>
      <p:grpSp>
        <p:nvGrpSpPr>
          <p:cNvPr id="19" name="Group 35"/>
          <p:cNvGrpSpPr>
            <a:grpSpLocks/>
          </p:cNvGrpSpPr>
          <p:nvPr/>
        </p:nvGrpSpPr>
        <p:grpSpPr bwMode="auto">
          <a:xfrm>
            <a:off x="4669367" y="3448075"/>
            <a:ext cx="2243667" cy="1682750"/>
            <a:chOff x="2350" y="2010"/>
            <a:chExt cx="1060" cy="1060"/>
          </a:xfrm>
        </p:grpSpPr>
        <p:sp>
          <p:nvSpPr>
            <p:cNvPr id="20" name="Oval 29"/>
            <p:cNvSpPr>
              <a:spLocks noChangeArrowheads="1"/>
            </p:cNvSpPr>
            <p:nvPr/>
          </p:nvSpPr>
          <p:spPr bwMode="gray">
            <a:xfrm>
              <a:off x="2350" y="2010"/>
              <a:ext cx="1060" cy="106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54118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1" name="Group 30"/>
            <p:cNvGrpSpPr>
              <a:grpSpLocks/>
            </p:cNvGrpSpPr>
            <p:nvPr/>
          </p:nvGrpSpPr>
          <p:grpSpPr bwMode="auto">
            <a:xfrm rot="-2288454">
              <a:off x="2439" y="2081"/>
              <a:ext cx="887" cy="907"/>
              <a:chOff x="887" y="2040"/>
              <a:chExt cx="433" cy="422"/>
            </a:xfrm>
          </p:grpSpPr>
          <p:pic>
            <p:nvPicPr>
              <p:cNvPr id="23" name="Picture 31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887" y="2040"/>
                <a:ext cx="430" cy="420"/>
              </a:xfrm>
              <a:prstGeom prst="rect">
                <a:avLst/>
              </a:prstGeom>
              <a:noFill/>
            </p:spPr>
          </p:pic>
          <p:sp>
            <p:nvSpPr>
              <p:cNvPr id="24" name="Oval 32"/>
              <p:cNvSpPr>
                <a:spLocks noChangeArrowheads="1"/>
              </p:cNvSpPr>
              <p:nvPr/>
            </p:nvSpPr>
            <p:spPr bwMode="gray">
              <a:xfrm>
                <a:off x="887" y="2040"/>
                <a:ext cx="433" cy="422"/>
              </a:xfrm>
              <a:prstGeom prst="ellipse">
                <a:avLst/>
              </a:prstGeom>
              <a:solidFill>
                <a:srgbClr val="FF6600">
                  <a:alpha val="7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5" name="Picture 33" descr="Picture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930" y="2044"/>
                <a:ext cx="345" cy="149"/>
              </a:xfrm>
              <a:prstGeom prst="rect">
                <a:avLst/>
              </a:prstGeom>
              <a:noFill/>
            </p:spPr>
          </p:pic>
        </p:grpSp>
        <p:pic>
          <p:nvPicPr>
            <p:cNvPr id="22" name="Picture 34"/>
            <p:cNvPicPr>
              <a:picLocks noChangeAspect="1" noChangeArrowheads="1"/>
            </p:cNvPicPr>
            <p:nvPr/>
          </p:nvPicPr>
          <p:blipFill>
            <a:blip r:embed="rId4" cstate="print"/>
            <a:srcRect l="12015" t="9302" r="12404" b="12598"/>
            <a:stretch>
              <a:fillRect/>
            </a:stretch>
          </p:blipFill>
          <p:spPr bwMode="gray">
            <a:xfrm>
              <a:off x="2428" y="2053"/>
              <a:ext cx="915" cy="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6" name="Text Box 37"/>
          <p:cNvSpPr txBox="1">
            <a:spLocks noChangeArrowheads="1"/>
          </p:cNvSpPr>
          <p:nvPr/>
        </p:nvSpPr>
        <p:spPr bwMode="black">
          <a:xfrm>
            <a:off x="4993217" y="3989412"/>
            <a:ext cx="162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dirty="0">
                <a:solidFill>
                  <a:srgbClr val="FFFFFF"/>
                </a:solidFill>
                <a:latin typeface="Calibri" pitchFamily="34" charset="0"/>
              </a:rPr>
              <a:t>2</a:t>
            </a:r>
            <a:endParaRPr lang="en-US" sz="3200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49" y="116632"/>
            <a:ext cx="1116149" cy="971725"/>
          </a:xfrm>
          <a:prstGeom prst="rect">
            <a:avLst/>
          </a:prstGeom>
        </p:spPr>
      </p:pic>
      <p:sp>
        <p:nvSpPr>
          <p:cNvPr id="28" name="Line 9"/>
          <p:cNvSpPr>
            <a:spLocks noChangeShapeType="1"/>
          </p:cNvSpPr>
          <p:nvPr/>
        </p:nvSpPr>
        <p:spPr bwMode="auto">
          <a:xfrm>
            <a:off x="705523" y="1171544"/>
            <a:ext cx="11280575" cy="21354"/>
          </a:xfrm>
          <a:prstGeom prst="line">
            <a:avLst/>
          </a:prstGeom>
          <a:noFill/>
          <a:ln w="38100" cmpd="thinThick">
            <a:solidFill>
              <a:srgbClr val="0070C0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45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ВИДЫ, ФОРМЫ И СОДЕРЖАНИЕ ДЕЯТЕЛЬНОСТИ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Freeform 3"/>
          <p:cNvSpPr>
            <a:spLocks/>
          </p:cNvSpPr>
          <p:nvPr/>
        </p:nvSpPr>
        <p:spPr bwMode="gray">
          <a:xfrm>
            <a:off x="821267" y="2347937"/>
            <a:ext cx="4878917" cy="1879600"/>
          </a:xfrm>
          <a:custGeom>
            <a:avLst/>
            <a:gdLst/>
            <a:ahLst/>
            <a:cxnLst>
              <a:cxn ang="0">
                <a:pos x="2304" y="691"/>
              </a:cxn>
              <a:cxn ang="0">
                <a:pos x="1991" y="833"/>
              </a:cxn>
              <a:cxn ang="0">
                <a:pos x="1817" y="1184"/>
              </a:cxn>
              <a:cxn ang="0">
                <a:pos x="0" y="1184"/>
              </a:cxn>
              <a:cxn ang="0">
                <a:pos x="0" y="1"/>
              </a:cxn>
              <a:cxn ang="0">
                <a:pos x="2305" y="0"/>
              </a:cxn>
              <a:cxn ang="0">
                <a:pos x="2304" y="691"/>
              </a:cxn>
            </a:cxnLst>
            <a:rect l="0" t="0" r="r" b="b"/>
            <a:pathLst>
              <a:path w="2305" h="1184">
                <a:moveTo>
                  <a:pt x="2304" y="691"/>
                </a:moveTo>
                <a:cubicBezTo>
                  <a:pt x="2183" y="700"/>
                  <a:pt x="2056" y="766"/>
                  <a:pt x="1991" y="833"/>
                </a:cubicBezTo>
                <a:cubicBezTo>
                  <a:pt x="1926" y="900"/>
                  <a:pt x="1835" y="1007"/>
                  <a:pt x="1817" y="1184"/>
                </a:cubicBezTo>
                <a:lnTo>
                  <a:pt x="0" y="1184"/>
                </a:lnTo>
                <a:lnTo>
                  <a:pt x="0" y="1"/>
                </a:lnTo>
                <a:lnTo>
                  <a:pt x="2305" y="0"/>
                </a:lnTo>
                <a:lnTo>
                  <a:pt x="2304" y="691"/>
                </a:lnTo>
                <a:close/>
              </a:path>
            </a:pathLst>
          </a:custGeom>
          <a:solidFill>
            <a:schemeClr val="accent2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gray">
          <a:xfrm>
            <a:off x="821267" y="2467001"/>
            <a:ext cx="4870451" cy="422275"/>
          </a:xfrm>
          <a:prstGeom prst="rect">
            <a:avLst/>
          </a:prstGeom>
          <a:gradFill rotWithShape="1">
            <a:gsLst>
              <a:gs pos="0">
                <a:schemeClr val="accent2">
                  <a:alpha val="80000"/>
                </a:schemeClr>
              </a:gs>
              <a:gs pos="50000">
                <a:schemeClr val="accent2">
                  <a:gamma/>
                  <a:shade val="89020"/>
                  <a:invGamma/>
                </a:schemeClr>
              </a:gs>
              <a:gs pos="100000">
                <a:schemeClr val="accent2">
                  <a:alpha val="8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Freeform 5"/>
          <p:cNvSpPr>
            <a:spLocks/>
          </p:cNvSpPr>
          <p:nvPr/>
        </p:nvSpPr>
        <p:spPr bwMode="gray">
          <a:xfrm>
            <a:off x="5890685" y="2351112"/>
            <a:ext cx="4878916" cy="1879600"/>
          </a:xfrm>
          <a:custGeom>
            <a:avLst/>
            <a:gdLst/>
            <a:ahLst/>
            <a:cxnLst>
              <a:cxn ang="0">
                <a:pos x="1" y="691"/>
              </a:cxn>
              <a:cxn ang="0">
                <a:pos x="314" y="833"/>
              </a:cxn>
              <a:cxn ang="0">
                <a:pos x="481" y="1182"/>
              </a:cxn>
              <a:cxn ang="0">
                <a:pos x="2305" y="1184"/>
              </a:cxn>
              <a:cxn ang="0">
                <a:pos x="2305" y="1"/>
              </a:cxn>
              <a:cxn ang="0">
                <a:pos x="0" y="0"/>
              </a:cxn>
              <a:cxn ang="0">
                <a:pos x="1" y="691"/>
              </a:cxn>
            </a:cxnLst>
            <a:rect l="0" t="0" r="r" b="b"/>
            <a:pathLst>
              <a:path w="2305" h="1184">
                <a:moveTo>
                  <a:pt x="1" y="691"/>
                </a:moveTo>
                <a:cubicBezTo>
                  <a:pt x="122" y="700"/>
                  <a:pt x="249" y="766"/>
                  <a:pt x="314" y="833"/>
                </a:cubicBezTo>
                <a:cubicBezTo>
                  <a:pt x="379" y="900"/>
                  <a:pt x="463" y="1005"/>
                  <a:pt x="481" y="1182"/>
                </a:cubicBezTo>
                <a:lnTo>
                  <a:pt x="2305" y="1184"/>
                </a:lnTo>
                <a:lnTo>
                  <a:pt x="2305" y="1"/>
                </a:lnTo>
                <a:lnTo>
                  <a:pt x="0" y="0"/>
                </a:lnTo>
                <a:lnTo>
                  <a:pt x="1" y="691"/>
                </a:lnTo>
                <a:close/>
              </a:path>
            </a:pathLst>
          </a:custGeom>
          <a:solidFill>
            <a:schemeClr val="folHlink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gray">
          <a:xfrm flipH="1">
            <a:off x="5880100" y="2470176"/>
            <a:ext cx="4885267" cy="422275"/>
          </a:xfrm>
          <a:prstGeom prst="rect">
            <a:avLst/>
          </a:prstGeom>
          <a:gradFill rotWithShape="1">
            <a:gsLst>
              <a:gs pos="0">
                <a:schemeClr val="folHlink">
                  <a:alpha val="80000"/>
                </a:schemeClr>
              </a:gs>
              <a:gs pos="50000">
                <a:schemeClr val="folHlink">
                  <a:gamma/>
                  <a:shade val="89020"/>
                  <a:invGamma/>
                </a:schemeClr>
              </a:gs>
              <a:gs pos="100000">
                <a:schemeClr val="folHlink">
                  <a:alpha val="8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Freeform 7"/>
          <p:cNvSpPr>
            <a:spLocks/>
          </p:cNvSpPr>
          <p:nvPr/>
        </p:nvSpPr>
        <p:spPr bwMode="blackGray">
          <a:xfrm>
            <a:off x="821267" y="4375831"/>
            <a:ext cx="4878917" cy="1879600"/>
          </a:xfrm>
          <a:custGeom>
            <a:avLst/>
            <a:gdLst/>
            <a:ahLst/>
            <a:cxnLst>
              <a:cxn ang="0">
                <a:pos x="2304" y="493"/>
              </a:cxn>
              <a:cxn ang="0">
                <a:pos x="1991" y="351"/>
              </a:cxn>
              <a:cxn ang="0">
                <a:pos x="1813" y="1"/>
              </a:cxn>
              <a:cxn ang="0">
                <a:pos x="0" y="0"/>
              </a:cxn>
              <a:cxn ang="0">
                <a:pos x="0" y="1183"/>
              </a:cxn>
              <a:cxn ang="0">
                <a:pos x="2305" y="1184"/>
              </a:cxn>
              <a:cxn ang="0">
                <a:pos x="2304" y="493"/>
              </a:cxn>
            </a:cxnLst>
            <a:rect l="0" t="0" r="r" b="b"/>
            <a:pathLst>
              <a:path w="2305" h="1184">
                <a:moveTo>
                  <a:pt x="2304" y="493"/>
                </a:moveTo>
                <a:cubicBezTo>
                  <a:pt x="2183" y="484"/>
                  <a:pt x="2056" y="418"/>
                  <a:pt x="1991" y="351"/>
                </a:cubicBezTo>
                <a:cubicBezTo>
                  <a:pt x="1926" y="284"/>
                  <a:pt x="1831" y="178"/>
                  <a:pt x="1813" y="1"/>
                </a:cubicBezTo>
                <a:lnTo>
                  <a:pt x="0" y="0"/>
                </a:lnTo>
                <a:lnTo>
                  <a:pt x="0" y="1183"/>
                </a:lnTo>
                <a:lnTo>
                  <a:pt x="2305" y="1184"/>
                </a:lnTo>
                <a:lnTo>
                  <a:pt x="2304" y="493"/>
                </a:lnTo>
                <a:close/>
              </a:path>
            </a:pathLst>
          </a:custGeom>
          <a:solidFill>
            <a:schemeClr val="accent1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8" name="Freeform 8"/>
          <p:cNvSpPr>
            <a:spLocks/>
          </p:cNvSpPr>
          <p:nvPr/>
        </p:nvSpPr>
        <p:spPr bwMode="gray">
          <a:xfrm>
            <a:off x="5886451" y="4348187"/>
            <a:ext cx="4878916" cy="1881188"/>
          </a:xfrm>
          <a:custGeom>
            <a:avLst/>
            <a:gdLst/>
            <a:ahLst/>
            <a:cxnLst>
              <a:cxn ang="0">
                <a:pos x="1" y="494"/>
              </a:cxn>
              <a:cxn ang="0">
                <a:pos x="314" y="352"/>
              </a:cxn>
              <a:cxn ang="0">
                <a:pos x="483" y="0"/>
              </a:cxn>
              <a:cxn ang="0">
                <a:pos x="2305" y="1"/>
              </a:cxn>
              <a:cxn ang="0">
                <a:pos x="2305" y="1184"/>
              </a:cxn>
              <a:cxn ang="0">
                <a:pos x="0" y="1185"/>
              </a:cxn>
              <a:cxn ang="0">
                <a:pos x="1" y="494"/>
              </a:cxn>
            </a:cxnLst>
            <a:rect l="0" t="0" r="r" b="b"/>
            <a:pathLst>
              <a:path w="2305" h="1185">
                <a:moveTo>
                  <a:pt x="1" y="494"/>
                </a:moveTo>
                <a:cubicBezTo>
                  <a:pt x="122" y="485"/>
                  <a:pt x="249" y="419"/>
                  <a:pt x="314" y="352"/>
                </a:cubicBezTo>
                <a:cubicBezTo>
                  <a:pt x="379" y="285"/>
                  <a:pt x="465" y="177"/>
                  <a:pt x="483" y="0"/>
                </a:cubicBezTo>
                <a:lnTo>
                  <a:pt x="2305" y="1"/>
                </a:lnTo>
                <a:lnTo>
                  <a:pt x="2305" y="1184"/>
                </a:lnTo>
                <a:lnTo>
                  <a:pt x="0" y="1185"/>
                </a:lnTo>
                <a:lnTo>
                  <a:pt x="1" y="494"/>
                </a:lnTo>
                <a:close/>
              </a:path>
            </a:pathLst>
          </a:custGeom>
          <a:solidFill>
            <a:schemeClr val="hlink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9" name="Freeform 9"/>
          <p:cNvSpPr>
            <a:spLocks/>
          </p:cNvSpPr>
          <p:nvPr/>
        </p:nvSpPr>
        <p:spPr bwMode="gray">
          <a:xfrm>
            <a:off x="6218390" y="4440840"/>
            <a:ext cx="4248151" cy="461963"/>
          </a:xfrm>
          <a:custGeom>
            <a:avLst/>
            <a:gdLst/>
            <a:ahLst/>
            <a:cxnLst>
              <a:cxn ang="0">
                <a:pos x="176" y="3"/>
              </a:cxn>
              <a:cxn ang="0">
                <a:pos x="0" y="291"/>
              </a:cxn>
              <a:cxn ang="0">
                <a:pos x="2007" y="291"/>
              </a:cxn>
              <a:cxn ang="0">
                <a:pos x="2007" y="0"/>
              </a:cxn>
              <a:cxn ang="0">
                <a:pos x="176" y="3"/>
              </a:cxn>
            </a:cxnLst>
            <a:rect l="0" t="0" r="r" b="b"/>
            <a:pathLst>
              <a:path w="2007" h="291">
                <a:moveTo>
                  <a:pt x="176" y="3"/>
                </a:moveTo>
                <a:cubicBezTo>
                  <a:pt x="133" y="163"/>
                  <a:pt x="72" y="214"/>
                  <a:pt x="0" y="291"/>
                </a:cubicBezTo>
                <a:lnTo>
                  <a:pt x="2007" y="291"/>
                </a:lnTo>
                <a:lnTo>
                  <a:pt x="2007" y="0"/>
                </a:lnTo>
                <a:lnTo>
                  <a:pt x="176" y="3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80000"/>
                </a:schemeClr>
              </a:gs>
              <a:gs pos="50000">
                <a:schemeClr val="hlink">
                  <a:gamma/>
                  <a:shade val="89020"/>
                  <a:invGamma/>
                </a:schemeClr>
              </a:gs>
              <a:gs pos="100000">
                <a:schemeClr val="hlink">
                  <a:alpha val="80000"/>
                </a:schemeClr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Freeform 10"/>
          <p:cNvSpPr>
            <a:spLocks/>
          </p:cNvSpPr>
          <p:nvPr/>
        </p:nvSpPr>
        <p:spPr bwMode="gray">
          <a:xfrm flipH="1">
            <a:off x="817034" y="4464075"/>
            <a:ext cx="4220633" cy="461962"/>
          </a:xfrm>
          <a:custGeom>
            <a:avLst/>
            <a:gdLst/>
            <a:ahLst/>
            <a:cxnLst>
              <a:cxn ang="0">
                <a:pos x="176" y="3"/>
              </a:cxn>
              <a:cxn ang="0">
                <a:pos x="0" y="291"/>
              </a:cxn>
              <a:cxn ang="0">
                <a:pos x="2007" y="291"/>
              </a:cxn>
              <a:cxn ang="0">
                <a:pos x="2007" y="0"/>
              </a:cxn>
              <a:cxn ang="0">
                <a:pos x="176" y="3"/>
              </a:cxn>
            </a:cxnLst>
            <a:rect l="0" t="0" r="r" b="b"/>
            <a:pathLst>
              <a:path w="2007" h="291">
                <a:moveTo>
                  <a:pt x="176" y="3"/>
                </a:moveTo>
                <a:cubicBezTo>
                  <a:pt x="133" y="163"/>
                  <a:pt x="72" y="214"/>
                  <a:pt x="0" y="291"/>
                </a:cubicBezTo>
                <a:lnTo>
                  <a:pt x="2007" y="291"/>
                </a:lnTo>
                <a:lnTo>
                  <a:pt x="2007" y="0"/>
                </a:lnTo>
                <a:lnTo>
                  <a:pt x="176" y="3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80000"/>
                </a:schemeClr>
              </a:gs>
              <a:gs pos="50000">
                <a:schemeClr val="accent1">
                  <a:gamma/>
                  <a:shade val="89020"/>
                  <a:invGamma/>
                </a:schemeClr>
              </a:gs>
              <a:gs pos="100000">
                <a:schemeClr val="accent1">
                  <a:alpha val="80000"/>
                </a:schemeClr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gray">
          <a:xfrm>
            <a:off x="1016000" y="2470175"/>
            <a:ext cx="4599947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Инвариантные модули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gray">
          <a:xfrm>
            <a:off x="1016000" y="4492650"/>
            <a:ext cx="360721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Вариативные модули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gray">
          <a:xfrm>
            <a:off x="6110818" y="2481287"/>
            <a:ext cx="4455583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Инвариантные модули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gray">
          <a:xfrm>
            <a:off x="6920929" y="4440839"/>
            <a:ext cx="3545616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Вариативные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модули</a:t>
            </a:r>
          </a:p>
          <a:p>
            <a:pPr algn="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(региональные предложения )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gray">
          <a:xfrm>
            <a:off x="1029102" y="2901552"/>
            <a:ext cx="3939116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latinLnBrk="1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«Классное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latinLnBrk="1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«Школьный урок»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latinLnBrk="1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«Курсы внеурочной деятельности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«Работа с родителями»</a:t>
            </a:r>
            <a:endParaRPr lang="en-US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gray">
          <a:xfrm>
            <a:off x="6623051" y="3094062"/>
            <a:ext cx="3985683" cy="8556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algn="r" latinLnBrk="1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«Самоуправление»</a:t>
            </a:r>
          </a:p>
          <a:p>
            <a:pPr lvl="0" algn="r" latinLnBrk="1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«Профориентация»</a:t>
            </a:r>
          </a:p>
          <a:p>
            <a:pPr algn="r" eaLnBrk="0" hangingPunct="0">
              <a:lnSpc>
                <a:spcPct val="11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gray">
          <a:xfrm>
            <a:off x="950404" y="4938678"/>
            <a:ext cx="4470400" cy="11387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latinLnBrk="1"/>
            <a:r>
              <a:rPr lang="en-US" sz="1200" dirty="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latinLnBrk="1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«Ключевые общешкольные дела», «Детские общественные объединения», «Школьные медиа», «Экскурсии, экспедиции, походы», «Организация предметно-эстетической среды»</a:t>
            </a:r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gray">
          <a:xfrm>
            <a:off x="6110817" y="4940482"/>
            <a:ext cx="4654550" cy="11695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правонарушений несовершеннолетних», «Кадетская составляющая», «Дополнительное образование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гражданин России», «Наставничество», «Добровольческая деятельность» , «Профилактика социально негативных явлений», др. </a:t>
            </a:r>
          </a:p>
        </p:txBody>
      </p:sp>
      <p:grpSp>
        <p:nvGrpSpPr>
          <p:cNvPr id="19" name="Group 35"/>
          <p:cNvGrpSpPr>
            <a:grpSpLocks/>
          </p:cNvGrpSpPr>
          <p:nvPr/>
        </p:nvGrpSpPr>
        <p:grpSpPr bwMode="auto">
          <a:xfrm>
            <a:off x="4669367" y="3448075"/>
            <a:ext cx="2243667" cy="1682750"/>
            <a:chOff x="2350" y="2010"/>
            <a:chExt cx="1060" cy="1060"/>
          </a:xfrm>
        </p:grpSpPr>
        <p:sp>
          <p:nvSpPr>
            <p:cNvPr id="20" name="Oval 29"/>
            <p:cNvSpPr>
              <a:spLocks noChangeArrowheads="1"/>
            </p:cNvSpPr>
            <p:nvPr/>
          </p:nvSpPr>
          <p:spPr bwMode="gray">
            <a:xfrm>
              <a:off x="2350" y="2010"/>
              <a:ext cx="1060" cy="106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54118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1" name="Group 30"/>
            <p:cNvGrpSpPr>
              <a:grpSpLocks/>
            </p:cNvGrpSpPr>
            <p:nvPr/>
          </p:nvGrpSpPr>
          <p:grpSpPr bwMode="auto">
            <a:xfrm rot="-2288454">
              <a:off x="2439" y="2081"/>
              <a:ext cx="887" cy="907"/>
              <a:chOff x="887" y="2040"/>
              <a:chExt cx="433" cy="422"/>
            </a:xfrm>
          </p:grpSpPr>
          <p:pic>
            <p:nvPicPr>
              <p:cNvPr id="23" name="Picture 31" descr="circuler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gray">
              <a:xfrm>
                <a:off x="887" y="2040"/>
                <a:ext cx="430" cy="420"/>
              </a:xfrm>
              <a:prstGeom prst="rect">
                <a:avLst/>
              </a:prstGeom>
              <a:noFill/>
            </p:spPr>
          </p:pic>
          <p:sp>
            <p:nvSpPr>
              <p:cNvPr id="24" name="Oval 32"/>
              <p:cNvSpPr>
                <a:spLocks noChangeArrowheads="1"/>
              </p:cNvSpPr>
              <p:nvPr/>
            </p:nvSpPr>
            <p:spPr bwMode="gray">
              <a:xfrm>
                <a:off x="887" y="2040"/>
                <a:ext cx="433" cy="422"/>
              </a:xfrm>
              <a:prstGeom prst="ellipse">
                <a:avLst/>
              </a:prstGeom>
              <a:solidFill>
                <a:srgbClr val="FF6600">
                  <a:alpha val="7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5" name="Picture 33" descr="Picture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930" y="2044"/>
                <a:ext cx="345" cy="149"/>
              </a:xfrm>
              <a:prstGeom prst="rect">
                <a:avLst/>
              </a:prstGeom>
              <a:noFill/>
            </p:spPr>
          </p:pic>
        </p:grpSp>
        <p:pic>
          <p:nvPicPr>
            <p:cNvPr id="22" name="Picture 34"/>
            <p:cNvPicPr>
              <a:picLocks noChangeAspect="1" noChangeArrowheads="1"/>
            </p:cNvPicPr>
            <p:nvPr/>
          </p:nvPicPr>
          <p:blipFill>
            <a:blip r:embed="rId4" cstate="print"/>
            <a:srcRect l="12015" t="9302" r="12404" b="12598"/>
            <a:stretch>
              <a:fillRect/>
            </a:stretch>
          </p:blipFill>
          <p:spPr bwMode="gray">
            <a:xfrm>
              <a:off x="2428" y="2053"/>
              <a:ext cx="915" cy="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6" name="Text Box 37"/>
          <p:cNvSpPr txBox="1">
            <a:spLocks noChangeArrowheads="1"/>
          </p:cNvSpPr>
          <p:nvPr/>
        </p:nvSpPr>
        <p:spPr bwMode="black">
          <a:xfrm>
            <a:off x="4993217" y="3989412"/>
            <a:ext cx="162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dirty="0">
                <a:solidFill>
                  <a:srgbClr val="FFFFFF"/>
                </a:solidFill>
                <a:latin typeface="Calibri" pitchFamily="34" charset="0"/>
              </a:rPr>
              <a:t>3</a:t>
            </a:r>
            <a:endParaRPr lang="en-US" sz="3200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49" y="116632"/>
            <a:ext cx="1116149" cy="971725"/>
          </a:xfrm>
          <a:prstGeom prst="rect">
            <a:avLst/>
          </a:prstGeom>
        </p:spPr>
      </p:pic>
      <p:sp>
        <p:nvSpPr>
          <p:cNvPr id="28" name="Line 9"/>
          <p:cNvSpPr>
            <a:spLocks noChangeShapeType="1"/>
          </p:cNvSpPr>
          <p:nvPr/>
        </p:nvSpPr>
        <p:spPr bwMode="auto">
          <a:xfrm>
            <a:off x="705523" y="1171544"/>
            <a:ext cx="11280575" cy="21354"/>
          </a:xfrm>
          <a:prstGeom prst="line">
            <a:avLst/>
          </a:prstGeom>
          <a:noFill/>
          <a:ln w="38100" cmpd="thinThick">
            <a:solidFill>
              <a:srgbClr val="0070C0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69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93806"/>
              </p:ext>
            </p:extLst>
          </p:nvPr>
        </p:nvGraphicFramePr>
        <p:xfrm>
          <a:off x="57104" y="1484784"/>
          <a:ext cx="12134896" cy="5078101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5634084"/>
                <a:gridCol w="6500812"/>
              </a:tblGrid>
              <a:tr h="136086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уровень:</a:t>
                      </a:r>
                    </a:p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Инвариантные модули, включенные в  рабочие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школ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AFD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«Классное руководство»</a:t>
                      </a:r>
                    </a:p>
                    <a:p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«Школьный урок» </a:t>
                      </a:r>
                    </a:p>
                    <a:p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«Курсы внеурочной деятельности»</a:t>
                      </a:r>
                    </a:p>
                    <a:p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«Работа с родителями»</a:t>
                      </a:r>
                    </a:p>
                    <a:p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«Самоуправление»</a:t>
                      </a:r>
                    </a:p>
                    <a:p>
                      <a:r>
                        <a:rPr lang="ru-RU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«Профориентация»</a:t>
                      </a:r>
                      <a:endParaRPr lang="ru-RU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AFDDFF"/>
                    </a:solidFill>
                  </a:tcPr>
                </a:tc>
              </a:tr>
              <a:tr h="135854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уровень: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Региональные вариативные модули, рекомендуемые для включения в рабочие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школ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61BB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«Детские общественные объединения» </a:t>
                      </a:r>
                    </a:p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«Профилактика социально негативных явлений» </a:t>
                      </a:r>
                    </a:p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«Истоки: воспитание вологжанина – гражданина России»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61BBFF">
                        <a:alpha val="20000"/>
                      </a:srgbClr>
                    </a:solidFill>
                  </a:tcPr>
                </a:tc>
              </a:tr>
              <a:tr h="198219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Школьный уровень: 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вариативные модули, отражающие опыт и традиции воспитательной деятельности школ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BF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«Наставничество» </a:t>
                      </a:r>
                    </a:p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«Дополнительное образование» </a:t>
                      </a:r>
                    </a:p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«Кадетская составляющая» </a:t>
                      </a:r>
                    </a:p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«Музейное дело» </a:t>
                      </a:r>
                    </a:p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«Я – гражданин России»</a:t>
                      </a:r>
                    </a:p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«Школа – территория здоровья» и др.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BFDFF"/>
                    </a:solidFill>
                  </a:tcPr>
                </a:tc>
              </a:tr>
            </a:tbl>
          </a:graphicData>
        </a:graphic>
      </p:graphicFrame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695400" y="492119"/>
            <a:ext cx="10441160" cy="417560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00699"/>
              </a:lnSpc>
              <a:spcBef>
                <a:spcPts val="55"/>
              </a:spcBef>
            </a:pPr>
            <a:r>
              <a:rPr lang="ru-RU" sz="2800" b="1" spc="276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Инвариантные и вариативные модули</a:t>
            </a:r>
            <a:endParaRPr sz="2800" b="1" spc="276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>
            <a:extLst>
              <a:ext uri="{FF2B5EF4-FFF2-40B4-BE49-F238E27FC236}"/>
            </a:extLst>
          </p:cNvPr>
          <p:cNvCxnSpPr/>
          <p:nvPr/>
        </p:nvCxnSpPr>
        <p:spPr>
          <a:xfrm>
            <a:off x="293435" y="1360040"/>
            <a:ext cx="11719338" cy="1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49" y="116632"/>
            <a:ext cx="1116149" cy="971725"/>
          </a:xfrm>
          <a:prstGeom prst="rect">
            <a:avLst/>
          </a:prstGeom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705523" y="1171544"/>
            <a:ext cx="11280575" cy="21354"/>
          </a:xfrm>
          <a:prstGeom prst="line">
            <a:avLst/>
          </a:prstGeom>
          <a:noFill/>
          <a:ln w="38100" cmpd="thinThick">
            <a:solidFill>
              <a:srgbClr val="0070C0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56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309457"/>
              </p:ext>
            </p:extLst>
          </p:nvPr>
        </p:nvGraphicFramePr>
        <p:xfrm>
          <a:off x="57104" y="1484784"/>
          <a:ext cx="12134896" cy="5671821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5534840"/>
                <a:gridCol w="6600056"/>
              </a:tblGrid>
              <a:tr h="2088232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«Классное руководство»</a:t>
                      </a:r>
                    </a:p>
                    <a:p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«Школьный урок» </a:t>
                      </a:r>
                    </a:p>
                    <a:p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«Курсы внеурочной деятельности»</a:t>
                      </a:r>
                    </a:p>
                    <a:p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«Работа с родителями»</a:t>
                      </a:r>
                    </a:p>
                    <a:p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«Самоуправление»</a:t>
                      </a:r>
                    </a:p>
                    <a:p>
                      <a:r>
                        <a:rPr lang="ru-RU" sz="20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«Профориентация»</a:t>
                      </a:r>
                      <a:endParaRPr lang="ru-RU" sz="2000" b="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AFDD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100% общеобразовательных организаций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AFDDFF"/>
                    </a:solidFill>
                  </a:tcPr>
                </a:tc>
              </a:tr>
              <a:tr h="135854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«Детские общественные объединения» </a:t>
                      </a:r>
                    </a:p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«Профилактика социально негативных явлений» </a:t>
                      </a:r>
                    </a:p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«Истоки: воспитание вологжанина – гражданина России»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61BB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88% общеобразовательных организаций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53% общеобразовательных организаций</a:t>
                      </a:r>
                    </a:p>
                    <a:p>
                      <a:pPr marL="0" algn="l" defTabSz="914400" rtl="0" eaLnBrk="1" latinLnBrk="0" hangingPunct="1"/>
                      <a:endParaRPr lang="ru-RU" sz="20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61BBFF">
                        <a:alpha val="20000"/>
                      </a:srgbClr>
                    </a:solidFill>
                  </a:tcPr>
                </a:tc>
              </a:tr>
              <a:tr h="198219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«Наставничество» </a:t>
                      </a:r>
                    </a:p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«Дополнительное образование» </a:t>
                      </a:r>
                    </a:p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«Кадетская составляющая» </a:t>
                      </a:r>
                    </a:p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«Музейное дело» </a:t>
                      </a:r>
                    </a:p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«Я – гражданин России»</a:t>
                      </a:r>
                    </a:p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«Школа – территория здоровья» и др.</a:t>
                      </a:r>
                      <a:endParaRPr lang="ru-RU" sz="20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BFD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18% общеобразовательных организаций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17 % общеобразовательных организаций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5% общеобразовательных организаций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2% общеобразовательных организаций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3% общеобразовательных организаций</a:t>
                      </a:r>
                    </a:p>
                    <a:p>
                      <a:pPr marL="0" algn="l" defTabSz="914400" rtl="0" eaLnBrk="1" latinLnBrk="0" hangingPunct="1"/>
                      <a:endParaRPr lang="ru-RU" sz="2000" b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/>
                      <a:endParaRPr lang="ru-RU" sz="2000" b="1" kern="12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BFDFF"/>
                    </a:solidFill>
                  </a:tcPr>
                </a:tc>
              </a:tr>
            </a:tbl>
          </a:graphicData>
        </a:graphic>
      </p:graphicFrame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695400" y="492119"/>
            <a:ext cx="10441160" cy="417560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7701" marR="3081">
              <a:lnSpc>
                <a:spcPct val="100699"/>
              </a:lnSpc>
              <a:spcBef>
                <a:spcPts val="55"/>
              </a:spcBef>
            </a:pPr>
            <a:r>
              <a:rPr lang="ru-RU" sz="2800" b="1" spc="276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Инвариантные и вариативные модули</a:t>
            </a:r>
            <a:endParaRPr sz="2800" b="1" spc="276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>
            <a:extLst>
              <a:ext uri="{FF2B5EF4-FFF2-40B4-BE49-F238E27FC236}"/>
            </a:extLst>
          </p:cNvPr>
          <p:cNvCxnSpPr/>
          <p:nvPr/>
        </p:nvCxnSpPr>
        <p:spPr>
          <a:xfrm>
            <a:off x="293435" y="1360040"/>
            <a:ext cx="11719338" cy="1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49" y="116632"/>
            <a:ext cx="1116149" cy="971725"/>
          </a:xfrm>
          <a:prstGeom prst="rect">
            <a:avLst/>
          </a:prstGeom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705523" y="1171544"/>
            <a:ext cx="11280575" cy="21354"/>
          </a:xfrm>
          <a:prstGeom prst="line">
            <a:avLst/>
          </a:prstGeom>
          <a:noFill/>
          <a:ln w="38100" cmpd="thinThick">
            <a:solidFill>
              <a:srgbClr val="0070C0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57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САМО</a:t>
            </a:r>
            <a:r>
              <a:rPr lang="x-none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x-none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ВОСПИТАТЕЛЬНО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РАБОТЫ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reeform 3"/>
          <p:cNvSpPr>
            <a:spLocks/>
          </p:cNvSpPr>
          <p:nvPr/>
        </p:nvSpPr>
        <p:spPr bwMode="gray">
          <a:xfrm>
            <a:off x="821287" y="2298059"/>
            <a:ext cx="4878917" cy="1879600"/>
          </a:xfrm>
          <a:custGeom>
            <a:avLst/>
            <a:gdLst/>
            <a:ahLst/>
            <a:cxnLst>
              <a:cxn ang="0">
                <a:pos x="2304" y="691"/>
              </a:cxn>
              <a:cxn ang="0">
                <a:pos x="1991" y="833"/>
              </a:cxn>
              <a:cxn ang="0">
                <a:pos x="1817" y="1184"/>
              </a:cxn>
              <a:cxn ang="0">
                <a:pos x="0" y="1184"/>
              </a:cxn>
              <a:cxn ang="0">
                <a:pos x="0" y="1"/>
              </a:cxn>
              <a:cxn ang="0">
                <a:pos x="2305" y="0"/>
              </a:cxn>
              <a:cxn ang="0">
                <a:pos x="2304" y="691"/>
              </a:cxn>
            </a:cxnLst>
            <a:rect l="0" t="0" r="r" b="b"/>
            <a:pathLst>
              <a:path w="2305" h="1184">
                <a:moveTo>
                  <a:pt x="2304" y="691"/>
                </a:moveTo>
                <a:cubicBezTo>
                  <a:pt x="2183" y="700"/>
                  <a:pt x="2056" y="766"/>
                  <a:pt x="1991" y="833"/>
                </a:cubicBezTo>
                <a:cubicBezTo>
                  <a:pt x="1926" y="900"/>
                  <a:pt x="1835" y="1007"/>
                  <a:pt x="1817" y="1184"/>
                </a:cubicBezTo>
                <a:lnTo>
                  <a:pt x="0" y="1184"/>
                </a:lnTo>
                <a:lnTo>
                  <a:pt x="0" y="1"/>
                </a:lnTo>
                <a:lnTo>
                  <a:pt x="2305" y="0"/>
                </a:lnTo>
                <a:lnTo>
                  <a:pt x="2304" y="691"/>
                </a:lnTo>
                <a:close/>
              </a:path>
            </a:pathLst>
          </a:custGeom>
          <a:solidFill>
            <a:schemeClr val="accent2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gray">
          <a:xfrm>
            <a:off x="817033" y="2231223"/>
            <a:ext cx="4870451" cy="537507"/>
          </a:xfrm>
          <a:prstGeom prst="rect">
            <a:avLst/>
          </a:prstGeom>
          <a:gradFill rotWithShape="1">
            <a:gsLst>
              <a:gs pos="0">
                <a:schemeClr val="accent2">
                  <a:alpha val="80000"/>
                </a:schemeClr>
              </a:gs>
              <a:gs pos="50000">
                <a:schemeClr val="accent2">
                  <a:gamma/>
                  <a:shade val="89020"/>
                  <a:invGamma/>
                </a:schemeClr>
              </a:gs>
              <a:gs pos="100000">
                <a:schemeClr val="accent2">
                  <a:alpha val="8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Freeform 5"/>
          <p:cNvSpPr>
            <a:spLocks/>
          </p:cNvSpPr>
          <p:nvPr/>
        </p:nvSpPr>
        <p:spPr bwMode="gray">
          <a:xfrm>
            <a:off x="5938030" y="2389007"/>
            <a:ext cx="4939260" cy="1896107"/>
          </a:xfrm>
          <a:custGeom>
            <a:avLst/>
            <a:gdLst/>
            <a:ahLst/>
            <a:cxnLst>
              <a:cxn ang="0">
                <a:pos x="1" y="691"/>
              </a:cxn>
              <a:cxn ang="0">
                <a:pos x="314" y="833"/>
              </a:cxn>
              <a:cxn ang="0">
                <a:pos x="481" y="1182"/>
              </a:cxn>
              <a:cxn ang="0">
                <a:pos x="2305" y="1184"/>
              </a:cxn>
              <a:cxn ang="0">
                <a:pos x="2305" y="1"/>
              </a:cxn>
              <a:cxn ang="0">
                <a:pos x="0" y="0"/>
              </a:cxn>
              <a:cxn ang="0">
                <a:pos x="1" y="691"/>
              </a:cxn>
            </a:cxnLst>
            <a:rect l="0" t="0" r="r" b="b"/>
            <a:pathLst>
              <a:path w="2305" h="1184">
                <a:moveTo>
                  <a:pt x="1" y="691"/>
                </a:moveTo>
                <a:cubicBezTo>
                  <a:pt x="122" y="700"/>
                  <a:pt x="249" y="766"/>
                  <a:pt x="314" y="833"/>
                </a:cubicBezTo>
                <a:cubicBezTo>
                  <a:pt x="379" y="900"/>
                  <a:pt x="463" y="1005"/>
                  <a:pt x="481" y="1182"/>
                </a:cubicBezTo>
                <a:lnTo>
                  <a:pt x="2305" y="1184"/>
                </a:lnTo>
                <a:lnTo>
                  <a:pt x="2305" y="1"/>
                </a:lnTo>
                <a:lnTo>
                  <a:pt x="0" y="0"/>
                </a:lnTo>
                <a:lnTo>
                  <a:pt x="1" y="691"/>
                </a:lnTo>
                <a:close/>
              </a:path>
            </a:pathLst>
          </a:custGeom>
          <a:solidFill>
            <a:schemeClr val="folHlink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gray">
          <a:xfrm flipH="1">
            <a:off x="5978635" y="2234949"/>
            <a:ext cx="4885267" cy="595588"/>
          </a:xfrm>
          <a:prstGeom prst="rect">
            <a:avLst/>
          </a:prstGeom>
          <a:gradFill rotWithShape="1">
            <a:gsLst>
              <a:gs pos="0">
                <a:schemeClr val="folHlink">
                  <a:alpha val="80000"/>
                </a:schemeClr>
              </a:gs>
              <a:gs pos="50000">
                <a:schemeClr val="folHlink">
                  <a:gamma/>
                  <a:shade val="89020"/>
                  <a:invGamma/>
                </a:schemeClr>
              </a:gs>
              <a:gs pos="100000">
                <a:schemeClr val="folHlink">
                  <a:alpha val="8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Freeform 7"/>
          <p:cNvSpPr>
            <a:spLocks/>
          </p:cNvSpPr>
          <p:nvPr/>
        </p:nvSpPr>
        <p:spPr bwMode="blackGray">
          <a:xfrm>
            <a:off x="817034" y="4357712"/>
            <a:ext cx="4878917" cy="1879600"/>
          </a:xfrm>
          <a:custGeom>
            <a:avLst/>
            <a:gdLst/>
            <a:ahLst/>
            <a:cxnLst>
              <a:cxn ang="0">
                <a:pos x="2304" y="493"/>
              </a:cxn>
              <a:cxn ang="0">
                <a:pos x="1991" y="351"/>
              </a:cxn>
              <a:cxn ang="0">
                <a:pos x="1813" y="1"/>
              </a:cxn>
              <a:cxn ang="0">
                <a:pos x="0" y="0"/>
              </a:cxn>
              <a:cxn ang="0">
                <a:pos x="0" y="1183"/>
              </a:cxn>
              <a:cxn ang="0">
                <a:pos x="2305" y="1184"/>
              </a:cxn>
              <a:cxn ang="0">
                <a:pos x="2304" y="493"/>
              </a:cxn>
            </a:cxnLst>
            <a:rect l="0" t="0" r="r" b="b"/>
            <a:pathLst>
              <a:path w="2305" h="1184">
                <a:moveTo>
                  <a:pt x="2304" y="493"/>
                </a:moveTo>
                <a:cubicBezTo>
                  <a:pt x="2183" y="484"/>
                  <a:pt x="2056" y="418"/>
                  <a:pt x="1991" y="351"/>
                </a:cubicBezTo>
                <a:cubicBezTo>
                  <a:pt x="1926" y="284"/>
                  <a:pt x="1831" y="178"/>
                  <a:pt x="1813" y="1"/>
                </a:cubicBezTo>
                <a:lnTo>
                  <a:pt x="0" y="0"/>
                </a:lnTo>
                <a:lnTo>
                  <a:pt x="0" y="1183"/>
                </a:lnTo>
                <a:lnTo>
                  <a:pt x="2305" y="1184"/>
                </a:lnTo>
                <a:lnTo>
                  <a:pt x="2304" y="493"/>
                </a:lnTo>
                <a:close/>
              </a:path>
            </a:pathLst>
          </a:custGeom>
          <a:solidFill>
            <a:schemeClr val="accent1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8" name="Freeform 8"/>
          <p:cNvSpPr>
            <a:spLocks/>
          </p:cNvSpPr>
          <p:nvPr/>
        </p:nvSpPr>
        <p:spPr bwMode="gray">
          <a:xfrm>
            <a:off x="5886451" y="4348187"/>
            <a:ext cx="4878916" cy="1881188"/>
          </a:xfrm>
          <a:custGeom>
            <a:avLst/>
            <a:gdLst/>
            <a:ahLst/>
            <a:cxnLst>
              <a:cxn ang="0">
                <a:pos x="1" y="494"/>
              </a:cxn>
              <a:cxn ang="0">
                <a:pos x="314" y="352"/>
              </a:cxn>
              <a:cxn ang="0">
                <a:pos x="483" y="0"/>
              </a:cxn>
              <a:cxn ang="0">
                <a:pos x="2305" y="1"/>
              </a:cxn>
              <a:cxn ang="0">
                <a:pos x="2305" y="1184"/>
              </a:cxn>
              <a:cxn ang="0">
                <a:pos x="0" y="1185"/>
              </a:cxn>
              <a:cxn ang="0">
                <a:pos x="1" y="494"/>
              </a:cxn>
            </a:cxnLst>
            <a:rect l="0" t="0" r="r" b="b"/>
            <a:pathLst>
              <a:path w="2305" h="1185">
                <a:moveTo>
                  <a:pt x="1" y="494"/>
                </a:moveTo>
                <a:cubicBezTo>
                  <a:pt x="122" y="485"/>
                  <a:pt x="249" y="419"/>
                  <a:pt x="314" y="352"/>
                </a:cubicBezTo>
                <a:cubicBezTo>
                  <a:pt x="379" y="285"/>
                  <a:pt x="465" y="177"/>
                  <a:pt x="483" y="0"/>
                </a:cubicBezTo>
                <a:lnTo>
                  <a:pt x="2305" y="1"/>
                </a:lnTo>
                <a:lnTo>
                  <a:pt x="2305" y="1184"/>
                </a:lnTo>
                <a:lnTo>
                  <a:pt x="0" y="1185"/>
                </a:lnTo>
                <a:lnTo>
                  <a:pt x="1" y="494"/>
                </a:lnTo>
                <a:close/>
              </a:path>
            </a:pathLst>
          </a:custGeom>
          <a:solidFill>
            <a:schemeClr val="hlink">
              <a:alpha val="14999"/>
            </a:schemeClr>
          </a:solidFill>
          <a:ln w="9525" cap="flat" cmpd="sng">
            <a:prstDash val="solid"/>
            <a:round/>
            <a:headEnd/>
            <a:tailEnd/>
          </a:ln>
          <a:effectLst/>
          <a:scene3d>
            <a:camera prst="legacyPerspectiveFront"/>
            <a:lightRig rig="legacyFlat3" dir="b"/>
          </a:scene3d>
          <a:sp3d extrusionH="176200" prstMaterial="legacyMatte">
            <a:bevelT w="13500" h="13500" prst="angle"/>
            <a:bevelB w="13500" h="13500" prst="angle"/>
            <a:extrusionClr>
              <a:srgbClr val="B2B2B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9" name="Freeform 9"/>
          <p:cNvSpPr>
            <a:spLocks/>
          </p:cNvSpPr>
          <p:nvPr/>
        </p:nvSpPr>
        <p:spPr bwMode="gray">
          <a:xfrm>
            <a:off x="6502401" y="4487888"/>
            <a:ext cx="4248151" cy="582612"/>
          </a:xfrm>
          <a:custGeom>
            <a:avLst/>
            <a:gdLst/>
            <a:ahLst/>
            <a:cxnLst>
              <a:cxn ang="0">
                <a:pos x="176" y="3"/>
              </a:cxn>
              <a:cxn ang="0">
                <a:pos x="0" y="291"/>
              </a:cxn>
              <a:cxn ang="0">
                <a:pos x="2007" y="291"/>
              </a:cxn>
              <a:cxn ang="0">
                <a:pos x="2007" y="0"/>
              </a:cxn>
              <a:cxn ang="0">
                <a:pos x="176" y="3"/>
              </a:cxn>
            </a:cxnLst>
            <a:rect l="0" t="0" r="r" b="b"/>
            <a:pathLst>
              <a:path w="2007" h="291">
                <a:moveTo>
                  <a:pt x="176" y="3"/>
                </a:moveTo>
                <a:cubicBezTo>
                  <a:pt x="133" y="163"/>
                  <a:pt x="72" y="214"/>
                  <a:pt x="0" y="291"/>
                </a:cubicBezTo>
                <a:lnTo>
                  <a:pt x="2007" y="291"/>
                </a:lnTo>
                <a:lnTo>
                  <a:pt x="2007" y="0"/>
                </a:lnTo>
                <a:lnTo>
                  <a:pt x="176" y="3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80000"/>
                </a:schemeClr>
              </a:gs>
              <a:gs pos="50000">
                <a:schemeClr val="hlink">
                  <a:gamma/>
                  <a:shade val="89020"/>
                  <a:invGamma/>
                </a:schemeClr>
              </a:gs>
              <a:gs pos="100000">
                <a:schemeClr val="hlink">
                  <a:alpha val="80000"/>
                </a:schemeClr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Freeform 10"/>
          <p:cNvSpPr>
            <a:spLocks/>
          </p:cNvSpPr>
          <p:nvPr/>
        </p:nvSpPr>
        <p:spPr bwMode="gray">
          <a:xfrm flipH="1">
            <a:off x="817033" y="4464074"/>
            <a:ext cx="4220633" cy="575607"/>
          </a:xfrm>
          <a:custGeom>
            <a:avLst/>
            <a:gdLst/>
            <a:ahLst/>
            <a:cxnLst>
              <a:cxn ang="0">
                <a:pos x="176" y="3"/>
              </a:cxn>
              <a:cxn ang="0">
                <a:pos x="0" y="291"/>
              </a:cxn>
              <a:cxn ang="0">
                <a:pos x="2007" y="291"/>
              </a:cxn>
              <a:cxn ang="0">
                <a:pos x="2007" y="0"/>
              </a:cxn>
              <a:cxn ang="0">
                <a:pos x="176" y="3"/>
              </a:cxn>
            </a:cxnLst>
            <a:rect l="0" t="0" r="r" b="b"/>
            <a:pathLst>
              <a:path w="2007" h="291">
                <a:moveTo>
                  <a:pt x="176" y="3"/>
                </a:moveTo>
                <a:cubicBezTo>
                  <a:pt x="133" y="163"/>
                  <a:pt x="72" y="214"/>
                  <a:pt x="0" y="291"/>
                </a:cubicBezTo>
                <a:lnTo>
                  <a:pt x="2007" y="291"/>
                </a:lnTo>
                <a:lnTo>
                  <a:pt x="2007" y="0"/>
                </a:lnTo>
                <a:lnTo>
                  <a:pt x="176" y="3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80000"/>
                </a:schemeClr>
              </a:gs>
              <a:gs pos="50000">
                <a:schemeClr val="accent1">
                  <a:gamma/>
                  <a:shade val="89020"/>
                  <a:invGamma/>
                </a:schemeClr>
              </a:gs>
              <a:gs pos="100000">
                <a:schemeClr val="accent1">
                  <a:alpha val="80000"/>
                </a:schemeClr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gray">
          <a:xfrm>
            <a:off x="942274" y="2272985"/>
            <a:ext cx="4675717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воспитания, социализации и саморазвития школьников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gray">
          <a:xfrm>
            <a:off x="1016000" y="4492650"/>
            <a:ext cx="366818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 самоанализа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gray">
          <a:xfrm>
            <a:off x="5872631" y="2268740"/>
            <a:ext cx="4675716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организуемой в школе совместной деятельности детей и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взрослых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gray">
          <a:xfrm>
            <a:off x="6927853" y="4516462"/>
            <a:ext cx="363854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4D4D4D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в соответствии с выбранными модулями</a:t>
            </a:r>
            <a:endParaRPr lang="en-US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gray">
          <a:xfrm>
            <a:off x="843604" y="2959448"/>
            <a:ext cx="4410637" cy="11910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личностного развития школьников каждого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</a:t>
            </a:r>
          </a:p>
          <a:p>
            <a:pPr marL="195580" indent="-182880">
              <a:buClr>
                <a:srgbClr val="FFFFFF"/>
              </a:buClr>
              <a:buFont typeface="Wingdings"/>
              <a:buChar char=""/>
              <a:tabLst>
                <a:tab pos="196215" algn="l"/>
              </a:tabLst>
            </a:pPr>
            <a:r>
              <a:rPr lang="ru-RU" sz="14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</a:t>
            </a:r>
            <a:r>
              <a:rPr lang="ru-RU" sz="14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</a:t>
            </a:r>
            <a:r>
              <a:rPr lang="ru-RU" sz="1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луче</a:t>
            </a:r>
            <a:r>
              <a:rPr lang="ru-RU" sz="1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ия</a:t>
            </a:r>
            <a:r>
              <a:rPr lang="ru-RU" sz="1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400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4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</a:t>
            </a:r>
            <a:r>
              <a:rPr lang="ru-RU" sz="140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14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ии</a:t>
            </a:r>
            <a:r>
              <a:rPr lang="ru-RU" sz="1400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4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4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4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sz="14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гичес</a:t>
            </a:r>
            <a:r>
              <a:rPr lang="ru-RU" sz="1400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4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4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400" spc="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14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4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14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ение</a:t>
            </a:r>
            <a:r>
              <a:rPr lang="ru-RU" sz="1400" spc="-1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10000"/>
              </a:lnSpc>
            </a:pPr>
            <a:endParaRPr lang="en-US" sz="1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gray">
          <a:xfrm>
            <a:off x="6580718" y="2838904"/>
            <a:ext cx="4296572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 школе интересной, событийно насыщенной и личностно развивающей совместной деятельности детей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взрослых</a:t>
            </a:r>
          </a:p>
          <a:p>
            <a:pPr algn="ctr" eaLnBrk="0" hangingPunct="0"/>
            <a:r>
              <a:rPr lang="ru-RU" sz="135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35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35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</a:t>
            </a:r>
            <a:r>
              <a:rPr lang="ru-RU" sz="135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35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</a:t>
            </a:r>
            <a:r>
              <a:rPr lang="ru-RU" sz="1350" spc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35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3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лучения</a:t>
            </a:r>
            <a:r>
              <a:rPr lang="ru-RU" sz="13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</a:t>
            </a:r>
            <a:r>
              <a:rPr lang="ru-RU" sz="1350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135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ии</a:t>
            </a:r>
            <a:r>
              <a:rPr lang="ru-RU" sz="135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35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350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35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ru-RU" sz="1350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35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1350" spc="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ru-RU" sz="135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135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35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3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льни</a:t>
            </a:r>
            <a:r>
              <a:rPr lang="ru-RU" sz="13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3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ами</a:t>
            </a:r>
            <a:r>
              <a:rPr lang="ru-RU" sz="135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3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ru-RU" sz="13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35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ru-RU" sz="13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</a:t>
            </a:r>
            <a:r>
              <a:rPr lang="ru-RU" sz="135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3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3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13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ми,</a:t>
            </a:r>
            <a:r>
              <a:rPr lang="ru-RU" sz="13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</a:t>
            </a:r>
            <a:r>
              <a:rPr lang="ru-RU" sz="135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3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аго</a:t>
            </a:r>
            <a:r>
              <a:rPr lang="ru-RU" sz="13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3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ами,</a:t>
            </a:r>
            <a:r>
              <a:rPr lang="ru-RU" sz="13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</a:t>
            </a:r>
            <a:r>
              <a:rPr lang="ru-RU" sz="135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3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ера</a:t>
            </a:r>
            <a:r>
              <a:rPr lang="ru-RU" sz="13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3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35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</a:t>
            </a:r>
            <a:r>
              <a:rPr lang="ru-RU" sz="13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3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иче</a:t>
            </a:r>
            <a:r>
              <a:rPr lang="ru-RU" sz="13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35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3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3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3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35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</a:t>
            </a:r>
            <a:r>
              <a:rPr lang="ru-RU" sz="13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ия</a:t>
            </a:r>
            <a:r>
              <a:rPr lang="ru-RU" sz="13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3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13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35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3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обх</a:t>
            </a:r>
            <a:r>
              <a:rPr lang="ru-RU" sz="135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ru-RU" sz="13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имости</a:t>
            </a:r>
            <a:r>
              <a:rPr lang="ru-RU" sz="135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35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ru-RU" sz="13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</a:t>
            </a:r>
            <a:r>
              <a:rPr lang="ru-RU" sz="135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35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3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тир</a:t>
            </a:r>
            <a:r>
              <a:rPr lang="ru-RU" sz="135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35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вание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0" hangingPunct="0"/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gray">
          <a:xfrm>
            <a:off x="868550" y="5187250"/>
            <a:ext cx="4823167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atinLnBrk="1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выявленных проблем, над которыми предстоит работать педагогическому коллективу.</a:t>
            </a:r>
          </a:p>
          <a:p>
            <a:pPr latinLnBrk="1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gray">
          <a:xfrm>
            <a:off x="6096001" y="5029046"/>
            <a:ext cx="44704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latinLnBrk="1"/>
            <a:r>
              <a:rPr lang="ru-RU" sz="1200" dirty="0"/>
              <a:t>-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проводимых общешкольных ключевых дел;</a:t>
            </a:r>
          </a:p>
          <a:p>
            <a:pPr algn="just" latinLnBrk="1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совместной деятельности классных руководителей и их классов;</a:t>
            </a:r>
          </a:p>
          <a:p>
            <a:pPr algn="just" latinLnBrk="1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организуемой в школе внеурочной деятельности;</a:t>
            </a:r>
          </a:p>
          <a:p>
            <a:pPr algn="just" latinLnBrk="1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личностно развивающего потенциала школьных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уроков и др.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Group 35"/>
          <p:cNvGrpSpPr>
            <a:grpSpLocks/>
          </p:cNvGrpSpPr>
          <p:nvPr/>
        </p:nvGrpSpPr>
        <p:grpSpPr bwMode="auto">
          <a:xfrm>
            <a:off x="4695825" y="3506812"/>
            <a:ext cx="2243667" cy="1682750"/>
            <a:chOff x="2350" y="2010"/>
            <a:chExt cx="1060" cy="1060"/>
          </a:xfrm>
        </p:grpSpPr>
        <p:sp>
          <p:nvSpPr>
            <p:cNvPr id="20" name="Oval 29"/>
            <p:cNvSpPr>
              <a:spLocks noChangeArrowheads="1"/>
            </p:cNvSpPr>
            <p:nvPr/>
          </p:nvSpPr>
          <p:spPr bwMode="gray">
            <a:xfrm>
              <a:off x="2350" y="2010"/>
              <a:ext cx="1060" cy="106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54118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9525">
              <a:solidFill>
                <a:srgbClr val="DDDDDD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1" name="Group 30"/>
            <p:cNvGrpSpPr>
              <a:grpSpLocks/>
            </p:cNvGrpSpPr>
            <p:nvPr/>
          </p:nvGrpSpPr>
          <p:grpSpPr bwMode="auto">
            <a:xfrm rot="-2288454">
              <a:off x="2439" y="2081"/>
              <a:ext cx="887" cy="907"/>
              <a:chOff x="887" y="2040"/>
              <a:chExt cx="433" cy="422"/>
            </a:xfrm>
          </p:grpSpPr>
          <p:pic>
            <p:nvPicPr>
              <p:cNvPr id="23" name="Picture 31" descr="circuler_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887" y="2040"/>
                <a:ext cx="430" cy="420"/>
              </a:xfrm>
              <a:prstGeom prst="rect">
                <a:avLst/>
              </a:prstGeom>
              <a:noFill/>
            </p:spPr>
          </p:pic>
          <p:sp>
            <p:nvSpPr>
              <p:cNvPr id="24" name="Oval 32"/>
              <p:cNvSpPr>
                <a:spLocks noChangeArrowheads="1"/>
              </p:cNvSpPr>
              <p:nvPr/>
            </p:nvSpPr>
            <p:spPr bwMode="gray">
              <a:xfrm>
                <a:off x="887" y="2040"/>
                <a:ext cx="433" cy="422"/>
              </a:xfrm>
              <a:prstGeom prst="ellipse">
                <a:avLst/>
              </a:prstGeom>
              <a:solidFill>
                <a:srgbClr val="FF6600">
                  <a:alpha val="7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5" name="Picture 33" descr="Picture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gray">
              <a:xfrm>
                <a:off x="930" y="2044"/>
                <a:ext cx="345" cy="149"/>
              </a:xfrm>
              <a:prstGeom prst="rect">
                <a:avLst/>
              </a:prstGeom>
              <a:noFill/>
            </p:spPr>
          </p:pic>
        </p:grpSp>
        <p:pic>
          <p:nvPicPr>
            <p:cNvPr id="22" name="Picture 34"/>
            <p:cNvPicPr>
              <a:picLocks noChangeAspect="1" noChangeArrowheads="1"/>
            </p:cNvPicPr>
            <p:nvPr/>
          </p:nvPicPr>
          <p:blipFill>
            <a:blip r:embed="rId5" cstate="print"/>
            <a:srcRect l="12015" t="9302" r="12404" b="12598"/>
            <a:stretch>
              <a:fillRect/>
            </a:stretch>
          </p:blipFill>
          <p:spPr bwMode="gray">
            <a:xfrm>
              <a:off x="2428" y="2053"/>
              <a:ext cx="915" cy="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6" name="Text Box 37"/>
          <p:cNvSpPr txBox="1">
            <a:spLocks noChangeArrowheads="1"/>
          </p:cNvSpPr>
          <p:nvPr/>
        </p:nvSpPr>
        <p:spPr bwMode="black">
          <a:xfrm>
            <a:off x="4993217" y="3989412"/>
            <a:ext cx="162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dirty="0">
                <a:solidFill>
                  <a:srgbClr val="FFFFFF"/>
                </a:solidFill>
                <a:latin typeface="Calibri" pitchFamily="34" charset="0"/>
              </a:rPr>
              <a:t>4</a:t>
            </a:r>
            <a:endParaRPr lang="en-US" sz="3200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49" y="116632"/>
            <a:ext cx="1116149" cy="971725"/>
          </a:xfrm>
          <a:prstGeom prst="rect">
            <a:avLst/>
          </a:prstGeom>
        </p:spPr>
      </p:pic>
      <p:sp>
        <p:nvSpPr>
          <p:cNvPr id="28" name="Line 9"/>
          <p:cNvSpPr>
            <a:spLocks noChangeShapeType="1"/>
          </p:cNvSpPr>
          <p:nvPr/>
        </p:nvSpPr>
        <p:spPr bwMode="auto">
          <a:xfrm>
            <a:off x="705523" y="1171544"/>
            <a:ext cx="11280575" cy="21354"/>
          </a:xfrm>
          <a:prstGeom prst="line">
            <a:avLst/>
          </a:prstGeom>
          <a:noFill/>
          <a:ln w="38100" cmpd="thinThick">
            <a:solidFill>
              <a:srgbClr val="0070C0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6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6763683"/>
              </p:ext>
            </p:extLst>
          </p:nvPr>
        </p:nvGraphicFramePr>
        <p:xfrm>
          <a:off x="815413" y="1772816"/>
          <a:ext cx="10177131" cy="4228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95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261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730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882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76064">
                <a:tc gridSpan="4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cap="all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воспитательной работы </a:t>
                      </a:r>
                      <a:r>
                        <a:rPr lang="ru-RU" sz="1100" b="1" cap="none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cap="all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________ учебный </a:t>
                      </a:r>
                      <a:r>
                        <a:rPr lang="ru-RU" sz="1100" b="1" cap="all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100" b="1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(уровень образования)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7160">
                <a:tc gridSpan="4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Ключевые общешкольные дела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593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Классы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Ориентировочное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2704">
                <a:tc gridSpan="4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№Е"/>
                          <a:cs typeface="Times New Roman" panose="02020603050405020304" pitchFamily="18" charset="0"/>
                        </a:rPr>
                        <a:t> Курсы внеурочной деятельности </a:t>
                      </a:r>
                    </a:p>
                  </a:txBody>
                  <a:tcPr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№Е"/>
                        </a:rPr>
                        <a:t> 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№Е"/>
                        </a:rPr>
                        <a:t>Название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Batang"/>
                          <a:ea typeface="№Е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№Е"/>
                        </a:rPr>
                        <a:t>курса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Batang"/>
                          <a:ea typeface="№Е"/>
                        </a:rPr>
                        <a:t> </a:t>
                      </a:r>
                      <a:endParaRPr lang="ru-RU" sz="1100" dirty="0">
                        <a:effectLst/>
                        <a:latin typeface="Times New Roman"/>
                        <a:ea typeface="№Е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№Е"/>
                          <a:cs typeface="Times New Roman" panose="02020603050405020304" pitchFamily="18" charset="0"/>
                        </a:rPr>
                        <a:t> Классы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№Е"/>
                          <a:cs typeface="Times New Roman" panose="02020603050405020304" pitchFamily="18" charset="0"/>
                        </a:rPr>
                        <a:t>Количество часов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№Е"/>
                          <a:cs typeface="Times New Roman" panose="02020603050405020304" pitchFamily="18" charset="0"/>
                        </a:rPr>
                        <a:t>в неделю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№Е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№Е"/>
                          <a:cs typeface="Times New Roman" panose="02020603050405020304" pitchFamily="18" charset="0"/>
                        </a:rPr>
                        <a:t>Ответственные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2008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№Е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№Е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№Е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№Е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№Е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№Е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Batang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№Е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7332">
                <a:tc gridSpan="4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 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Самоуправление</a:t>
                      </a:r>
                      <a:r>
                        <a:rPr lang="ru-RU" sz="1100" b="1" i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 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№Е"/>
                      </a:endParaRPr>
                    </a:p>
                  </a:txBody>
                  <a:tcPr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77332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№Е"/>
                        </a:rPr>
                        <a:t> </a:t>
                      </a:r>
                      <a:r>
                        <a:rPr lang="ru-RU" sz="1100" dirty="0">
                          <a:effectLst/>
                          <a:latin typeface="Times New Roman"/>
                          <a:ea typeface="№Е"/>
                        </a:rPr>
                        <a:t>Дела</a:t>
                      </a:r>
                      <a:r>
                        <a:rPr lang="ru-RU" sz="1100" dirty="0">
                          <a:effectLst/>
                          <a:latin typeface="Batang"/>
                          <a:ea typeface="№Е"/>
                        </a:rPr>
                        <a:t>, </a:t>
                      </a:r>
                      <a:r>
                        <a:rPr lang="ru-RU" sz="1100" dirty="0">
                          <a:effectLst/>
                          <a:latin typeface="Times New Roman"/>
                          <a:ea typeface="№Е"/>
                        </a:rPr>
                        <a:t>события</a:t>
                      </a:r>
                      <a:r>
                        <a:rPr lang="ru-RU" sz="1100" dirty="0">
                          <a:effectLst/>
                          <a:latin typeface="Batang"/>
                          <a:ea typeface="№Е"/>
                        </a:rPr>
                        <a:t>, </a:t>
                      </a:r>
                      <a:r>
                        <a:rPr lang="ru-RU" sz="1100" dirty="0">
                          <a:effectLst/>
                          <a:latin typeface="Times New Roman"/>
                          <a:ea typeface="№Е"/>
                        </a:rPr>
                        <a:t>мероприятия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№Е"/>
                        </a:rPr>
                        <a:t> Классы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Batang"/>
                          <a:ea typeface="№Е"/>
                        </a:rPr>
                        <a:t> </a:t>
                      </a:r>
                      <a:endParaRPr lang="ru-RU" sz="1100" dirty="0">
                        <a:effectLst/>
                        <a:latin typeface="Times New Roman"/>
                        <a:ea typeface="№Е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№Е"/>
                        </a:rPr>
                        <a:t>Ориентировочное</a:t>
                      </a:r>
                      <a:r>
                        <a:rPr lang="ru-RU" sz="1100" baseline="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№Е"/>
                        </a:rPr>
                        <a:t>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№Е"/>
                        </a:rPr>
                        <a:t>время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Batang"/>
                          <a:ea typeface="№Е"/>
                        </a:rPr>
                        <a:t> </a:t>
                      </a:r>
                      <a:endParaRPr lang="ru-RU" sz="1100" dirty="0">
                        <a:effectLst/>
                        <a:latin typeface="Times New Roman"/>
                        <a:ea typeface="№Е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№Е"/>
                        </a:rPr>
                        <a:t>проведения</a:t>
                      </a:r>
                      <a:endParaRPr lang="ru-RU" sz="1100" dirty="0">
                        <a:effectLst/>
                        <a:latin typeface="Times New Roman"/>
                        <a:ea typeface="№Е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Batang"/>
                          <a:ea typeface="№Е"/>
                        </a:rPr>
                        <a:t> 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№Е"/>
                        </a:rPr>
                        <a:t>Ответственные</a:t>
                      </a:r>
                      <a:endParaRPr lang="ru-RU" sz="1100" dirty="0">
                        <a:effectLst/>
                        <a:latin typeface="Times New Roman"/>
                        <a:ea typeface="№Е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77332">
                <a:tc gridSpan="4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Профориентация</a:t>
                      </a:r>
                      <a:r>
                        <a:rPr lang="ru-RU" sz="1100" b="1" i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№Е"/>
                      </a:endParaRPr>
                    </a:p>
                  </a:txBody>
                  <a:tcPr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6728">
                <a:tc gridSpan="4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Работа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Batang"/>
                          <a:ea typeface="№Е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с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Batang"/>
                          <a:ea typeface="№Е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родителями</a:t>
                      </a:r>
                      <a:r>
                        <a:rPr lang="ru-RU" sz="1200" b="0" i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 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№Е"/>
                      </a:endParaRPr>
                    </a:p>
                  </a:txBody>
                  <a:tcPr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77332">
                <a:tc gridSpan="4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№Е"/>
                          <a:cs typeface="Times New Roman" panose="02020603050405020304" pitchFamily="18" charset="0"/>
                        </a:rPr>
                        <a:t>Классное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№Е"/>
                          <a:cs typeface="Times New Roman" panose="02020603050405020304" pitchFamily="18" charset="0"/>
                        </a:rPr>
                        <a:t>руководство </a:t>
                      </a:r>
                      <a:r>
                        <a:rPr lang="ru-RU" sz="10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№Е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№Е"/>
                          <a:cs typeface="Times New Roman" panose="02020603050405020304" pitchFamily="18" charset="0"/>
                        </a:rPr>
                        <a:t>(согласно индивидуальным по планам работы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№Е"/>
                        <a:cs typeface="Times New Roman" panose="02020603050405020304" pitchFamily="18" charset="0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№Е"/>
                          <a:cs typeface="Times New Roman" panose="02020603050405020304" pitchFamily="18" charset="0"/>
                        </a:rPr>
                        <a:t>классных руководителей и наставников)</a:t>
                      </a:r>
                      <a:r>
                        <a:rPr lang="ru-RU" sz="1200" i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 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№Е"/>
                      </a:endParaRPr>
                    </a:p>
                  </a:txBody>
                  <a:tcPr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77332">
                <a:tc gridSpan="4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№Е"/>
                          <a:cs typeface="Times New Roman" panose="02020603050405020304" pitchFamily="18" charset="0"/>
                        </a:rPr>
                        <a:t>Школьный урок</a:t>
                      </a:r>
                    </a:p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Batang"/>
                          <a:ea typeface="№Е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согласно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Batang"/>
                          <a:ea typeface="№Е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индивидуальным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Batang"/>
                          <a:ea typeface="№Е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по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Batang"/>
                          <a:ea typeface="№Е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планам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Batang"/>
                          <a:ea typeface="№Е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работы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Batang"/>
                          <a:ea typeface="№Е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учителей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Batang"/>
                          <a:ea typeface="№Е"/>
                        </a:rPr>
                        <a:t>-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предметников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Batang"/>
                          <a:ea typeface="№Е"/>
                        </a:rPr>
                        <a:t>)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№Е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№Е"/>
                        </a:rPr>
                        <a:t> 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№Е"/>
                      </a:endParaRPr>
                    </a:p>
                  </a:txBody>
                  <a:tcPr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план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воспитательной работы школы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49" y="116632"/>
            <a:ext cx="1116149" cy="971725"/>
          </a:xfrm>
          <a:prstGeom prst="rect">
            <a:avLst/>
          </a:prstGeom>
        </p:spPr>
      </p:pic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705523" y="1171544"/>
            <a:ext cx="11280575" cy="21354"/>
          </a:xfrm>
          <a:prstGeom prst="line">
            <a:avLst/>
          </a:prstGeom>
          <a:noFill/>
          <a:ln w="38100" cmpd="thinThick">
            <a:solidFill>
              <a:srgbClr val="0070C0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65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6074</TotalTime>
  <Words>1011</Words>
  <Application>Microsoft Office PowerPoint</Application>
  <PresentationFormat>Произвольный</PresentationFormat>
  <Paragraphs>173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Приказ Министерства просвещения Российской Федерации от 11.12.2020 г. № 712 "О внесении изменений в некоторые федеральные государственные образовательные стандарты общего образования по вопросам воспитания обучающихся"</vt:lpstr>
      <vt:lpstr>ОСОБЕННОСТИ ОРГАНИЗУЕМОГО В ШКОЛЕ  ВОСПИТАТЕЛЬНОГО ПРОЦЕССА</vt:lpstr>
      <vt:lpstr>ЦЕЛЬ И ЗАДАЧИ ВОСПИТАНИЯ</vt:lpstr>
      <vt:lpstr>ВИДЫ, ФОРМЫ И СОДЕРЖАНИЕ ДЕЯТЕЛЬНОСТИ</vt:lpstr>
      <vt:lpstr>Инвариантные и вариативные модули</vt:lpstr>
      <vt:lpstr>Инвариантные и вариативные модули</vt:lpstr>
      <vt:lpstr>ОСНОВНЫЕ НАПРАВЛЕНИЯ САМОАНАЛИЗА ВОСПИТАТЕЛЬНОЙ РАБОТЫ</vt:lpstr>
      <vt:lpstr>Календарный план воспитательной работы школы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Вологодской области</dc:title>
  <dc:creator>user</dc:creator>
  <cp:lastModifiedBy>User</cp:lastModifiedBy>
  <cp:revision>376</cp:revision>
  <cp:lastPrinted>2021-08-13T05:44:26Z</cp:lastPrinted>
  <dcterms:created xsi:type="dcterms:W3CDTF">2020-02-11T12:55:59Z</dcterms:created>
  <dcterms:modified xsi:type="dcterms:W3CDTF">2021-08-13T10:20:10Z</dcterms:modified>
</cp:coreProperties>
</file>