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67" r:id="rId3"/>
    <p:sldId id="259" r:id="rId4"/>
    <p:sldId id="266" r:id="rId5"/>
    <p:sldId id="268" r:id="rId6"/>
    <p:sldId id="269" r:id="rId7"/>
    <p:sldId id="270" r:id="rId8"/>
    <p:sldId id="260" r:id="rId9"/>
    <p:sldId id="265" r:id="rId10"/>
  </p:sldIdLst>
  <p:sldSz cx="9144000" cy="5143500" type="screen16x9"/>
  <p:notesSz cx="6858000" cy="9144000"/>
  <p:embeddedFontLst>
    <p:embeddedFont>
      <p:font typeface="Candara" pitchFamily="34" charset="0"/>
      <p:regular r:id="rId12"/>
      <p:bold r:id="rId13"/>
      <p:italic r:id="rId14"/>
      <p:boldItalic r:id="rId15"/>
    </p:embeddedFont>
    <p:embeddedFont>
      <p:font typeface="Economica" charset="0"/>
      <p:regular r:id="rId16"/>
      <p:bold r:id="rId17"/>
      <p:italic r:id="rId18"/>
      <p:boldItalic r:id="rId19"/>
    </p:embeddedFont>
    <p:embeddedFont>
      <p:font typeface="Open Sans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-1062" y="-4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c6f8954bc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c6f8954bc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c6f8954bc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c6f8954bc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c6f8954b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c6f8954b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c6f8954bc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c6f8954bc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c6f8954bc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c6f8954bc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c6f8954bc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c6f8954bc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c6f8954bc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c6f8954bc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c6f8954bc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c6f8954bc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c6f8954bc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c6f8954bc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prof-prientir@mail.ru" TargetMode="External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1920240" y="579120"/>
            <a:ext cx="6903720" cy="260604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Candara" pitchFamily="34" charset="0"/>
              </a:rPr>
              <a:t>Социально-ориентированный проект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Candara" pitchFamily="34" charset="0"/>
              </a:rPr>
              <a:t/>
            </a:r>
            <a:b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Candara" pitchFamily="34" charset="0"/>
              </a:rPr>
            </a:b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Candara" pitchFamily="34" charset="0"/>
              </a:rPr>
              <a:t>«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Candara" pitchFamily="34" charset="0"/>
              </a:rPr>
              <a:t>СЕРЕБРЯНЫЕ ПРАКТИКУМЫ»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Candara" pitchFamily="34" charset="0"/>
              </a:rPr>
              <a:t/>
            </a:r>
            <a:b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Candara" pitchFamily="34" charset="0"/>
              </a:rPr>
            </a:b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Candara" pitchFamily="34" charset="0"/>
              </a:rPr>
              <a:t>инициатор проекта:</a:t>
            </a:r>
            <a:b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Candara" pitchFamily="34" charset="0"/>
              </a:rPr>
            </a:b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Candara" pitchFamily="34" charset="0"/>
              </a:rPr>
              <a:t>  Удачина Татьяна Витальевна,</a:t>
            </a:r>
            <a:b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Candara" pitchFamily="34" charset="0"/>
              </a:rPr>
            </a:b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Candara" pitchFamily="34" charset="0"/>
              </a:rPr>
              <a:t>советник директора по воспитанию </a:t>
            </a:r>
            <a:b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Candara" pitchFamily="34" charset="0"/>
              </a:rPr>
            </a:b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Candara" pitchFamily="34" charset="0"/>
              </a:rPr>
              <a:t>МБОУ СОШ № 2  с кадетскими  классами</a:t>
            </a:r>
            <a:b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Candara" pitchFamily="34" charset="0"/>
              </a:rPr>
            </a:b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Candara" pitchFamily="34" charset="0"/>
              </a:rPr>
              <a:t>г. Великий Устюг ,  Вологодская область</a:t>
            </a:r>
            <a:endParaRPr sz="2000" b="1" dirty="0">
              <a:solidFill>
                <a:schemeClr val="accent5">
                  <a:lumMod val="75000"/>
                </a:schemeClr>
              </a:solidFill>
              <a:latin typeface="Candara" pitchFamily="34" charset="0"/>
            </a:endParaRPr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 flipV="1">
            <a:off x="3044700" y="4400837"/>
            <a:ext cx="5642100" cy="3997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/>
              <a:t>.</a:t>
            </a:r>
            <a:endParaRPr dirty="0"/>
          </a:p>
        </p:txBody>
      </p:sp>
      <p:pic>
        <p:nvPicPr>
          <p:cNvPr id="4" name="Рисунок 3" descr="эмблема-дерева-рук- - копи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63" y="853440"/>
            <a:ext cx="2965268" cy="3901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79720" y="3977640"/>
            <a:ext cx="1478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2021  г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>
            <a:spLocks noGrp="1"/>
          </p:cNvSpPr>
          <p:nvPr>
            <p:ph type="title"/>
          </p:nvPr>
        </p:nvSpPr>
        <p:spPr>
          <a:xfrm>
            <a:off x="431074" y="169817"/>
            <a:ext cx="6857999" cy="8752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Социальная значимость проекта</a:t>
            </a:r>
            <a:b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«Серебряные практикумы»:</a:t>
            </a:r>
            <a:endParaRPr sz="2200" dirty="0"/>
          </a:p>
        </p:txBody>
      </p:sp>
      <p:sp>
        <p:nvSpPr>
          <p:cNvPr id="153" name="Google Shape;153;p19"/>
          <p:cNvSpPr txBox="1">
            <a:spLocks noGrp="1"/>
          </p:cNvSpPr>
          <p:nvPr>
            <p:ph type="subTitle" idx="1"/>
          </p:nvPr>
        </p:nvSpPr>
        <p:spPr>
          <a:xfrm>
            <a:off x="239374" y="1227908"/>
            <a:ext cx="4045200" cy="37098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/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В феврале 2021 года на встрече с лауреатами конкурса «Учитель года – 2020» В.В.Путин отметил: </a:t>
            </a:r>
          </a:p>
          <a:p>
            <a:pPr marL="0" indent="0" algn="l"/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«Роль наставника в образовании и воспитании остается навсегда определяющей». </a:t>
            </a:r>
          </a:p>
          <a:p>
            <a:pPr marL="0" lvl="0" indent="0" algn="l"/>
            <a:endParaRPr lang="ru-RU" sz="800" b="1" dirty="0" smtClean="0">
              <a:solidFill>
                <a:schemeClr val="accent5">
                  <a:lumMod val="50000"/>
                </a:schemeClr>
              </a:solidFill>
              <a:latin typeface="Candara" pitchFamily="34" charset="0"/>
            </a:endParaRPr>
          </a:p>
          <a:p>
            <a:pPr marL="0" lvl="0" indent="0" algn="l"/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По данным исследования, проводимого </a:t>
            </a:r>
            <a:r>
              <a:rPr lang="ru-RU" sz="1800" b="1" dirty="0" err="1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WordSkills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ru-RU" sz="1800" b="1" dirty="0" err="1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Russia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при поддержке Министерства просвещения России, более 70% школьников не знают, чем хотят заниматься в будущем. </a:t>
            </a:r>
          </a:p>
          <a:p>
            <a:pPr marL="0" lvl="0" indent="0" algn="l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.</a:t>
            </a:r>
          </a:p>
          <a:p>
            <a:pPr marL="0" lvl="0" indent="0" algn="l"/>
            <a:endParaRPr lang="ru-RU" sz="1600" dirty="0" smtClean="0">
              <a:latin typeface="Candara" pitchFamily="34" charset="0"/>
            </a:endParaRPr>
          </a:p>
          <a:p>
            <a:pPr marL="0" indent="0" algn="l"/>
            <a:endParaRPr lang="ru-RU" sz="1600" dirty="0" smtClean="0"/>
          </a:p>
          <a:p>
            <a:pPr marL="0" lvl="0" indent="0" algn="l"/>
            <a:endParaRPr sz="1600" dirty="0">
              <a:latin typeface="Candara" pitchFamily="34" charset="0"/>
            </a:endParaRPr>
          </a:p>
        </p:txBody>
      </p:sp>
      <p:sp>
        <p:nvSpPr>
          <p:cNvPr id="154" name="Google Shape;154;p19"/>
          <p:cNvSpPr txBox="1">
            <a:spLocks noGrp="1"/>
          </p:cNvSpPr>
          <p:nvPr>
            <p:ph type="body" idx="2"/>
          </p:nvPr>
        </p:nvSpPr>
        <p:spPr>
          <a:xfrm>
            <a:off x="4702629" y="1097280"/>
            <a:ext cx="4441371" cy="23382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Привлечь «серебряных»  волонтеров  к профориентации молодежи в качестве наставников  -  одна из эффективных форм реализации и развития профессионального и творческого потенциала лиц старшего поколения.</a:t>
            </a:r>
            <a:endParaRPr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4818" name="Picture 2" descr="C:\Documents and Settings\Admin\Рабочий стол\ГРАНТ\презентация\AdobeStock_588163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6240" y="3380689"/>
            <a:ext cx="2259875" cy="1505898"/>
          </a:xfrm>
          <a:prstGeom prst="rect">
            <a:avLst/>
          </a:prstGeom>
          <a:noFill/>
        </p:spPr>
      </p:pic>
      <p:pic>
        <p:nvPicPr>
          <p:cNvPr id="34819" name="Picture 3" descr="C:\Documents and Settings\Admin\Рабочий стол\ГРАНТ\презентация\пенсионер учит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96741" y="3396343"/>
            <a:ext cx="2325398" cy="1463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>
          <a:xfrm>
            <a:off x="418011" y="198120"/>
            <a:ext cx="7837715" cy="10515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Цель социально - ориентированного проекта </a:t>
            </a:r>
            <a:b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«Серебряные практикумы» :</a:t>
            </a:r>
            <a:endParaRPr sz="2400" b="1" dirty="0">
              <a:solidFill>
                <a:schemeClr val="accent4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103" name="Google Shape;103;p16"/>
          <p:cNvSpPr txBox="1">
            <a:spLocks noGrp="1"/>
          </p:cNvSpPr>
          <p:nvPr>
            <p:ph type="subTitle" idx="1"/>
          </p:nvPr>
        </p:nvSpPr>
        <p:spPr>
          <a:xfrm>
            <a:off x="195943" y="1371600"/>
            <a:ext cx="4323806" cy="27564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Организация наставнической деятельности команды волонтеров «серебряного»  возраста и привлечение ветеранов труда</a:t>
            </a:r>
          </a:p>
          <a:p>
            <a:pPr marL="0" lvl="0" indent="0" algn="l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к школьной  профориентации обучающихся  5-11 классов </a:t>
            </a:r>
          </a:p>
          <a:p>
            <a:pPr marL="0" lvl="0" indent="0" algn="l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в  МБОУ СОШ №2 с кадетскими классами, а также в других школах Великого Устюга и Вологодской области</a:t>
            </a:r>
            <a:endParaRPr sz="2000" b="1" dirty="0">
              <a:solidFill>
                <a:schemeClr val="accent4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400" dirty="0"/>
          </a:p>
        </p:txBody>
      </p:sp>
      <p:pic>
        <p:nvPicPr>
          <p:cNvPr id="1027" name="Picture 3" descr="F:\ГРАНТ\презентация\бабушка учит внучку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9566" y="1593669"/>
            <a:ext cx="4351732" cy="2782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>
            <a:spLocks noGrp="1"/>
          </p:cNvSpPr>
          <p:nvPr>
            <p:ph type="title"/>
          </p:nvPr>
        </p:nvSpPr>
        <p:spPr>
          <a:xfrm>
            <a:off x="182880" y="222069"/>
            <a:ext cx="4454434" cy="21031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МБОУ СОШ №2 с кадетскими классами имеет опыт привлечения специалистов и профессионалов «серебряного возраста» к участию в профориентации школьников на добровольной основе</a:t>
            </a:r>
            <a:endParaRPr sz="2000" b="1" dirty="0">
              <a:solidFill>
                <a:schemeClr val="accent5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153" name="Google Shape;153;p19"/>
          <p:cNvSpPr txBox="1">
            <a:spLocks noGrp="1"/>
          </p:cNvSpPr>
          <p:nvPr>
            <p:ph type="subTitle" idx="1"/>
          </p:nvPr>
        </p:nvSpPr>
        <p:spPr>
          <a:xfrm>
            <a:off x="265500" y="2756264"/>
            <a:ext cx="4045200" cy="21814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4" name="Google Shape;154;p1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/>
          </a:p>
        </p:txBody>
      </p:sp>
      <p:pic>
        <p:nvPicPr>
          <p:cNvPr id="3073" name="Picture 1" descr="C:\Documents and Settings\Admin\Рабочий стол\ГРАНТ\презентация\IMG_33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7133" y="235130"/>
            <a:ext cx="3696787" cy="2063981"/>
          </a:xfrm>
          <a:prstGeom prst="rect">
            <a:avLst/>
          </a:prstGeom>
          <a:noFill/>
        </p:spPr>
      </p:pic>
      <p:pic>
        <p:nvPicPr>
          <p:cNvPr id="3074" name="Picture 2" descr="C:\Documents and Settings\Admin\Рабочий стол\ГРАНТ\презентация\IMG_33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004" y="2538779"/>
            <a:ext cx="3782230" cy="2229164"/>
          </a:xfrm>
          <a:prstGeom prst="rect">
            <a:avLst/>
          </a:prstGeom>
          <a:noFill/>
        </p:spPr>
      </p:pic>
      <p:pic>
        <p:nvPicPr>
          <p:cNvPr id="3075" name="Picture 3" descr="C:\Documents and Settings\Admin\Рабочий стол\ГРАНТ\презентация\IMG_330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2921" y="2599508"/>
            <a:ext cx="4149976" cy="2155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>
            <a:spLocks noGrp="1"/>
          </p:cNvSpPr>
          <p:nvPr>
            <p:ph type="title"/>
          </p:nvPr>
        </p:nvSpPr>
        <p:spPr>
          <a:xfrm>
            <a:off x="265500" y="313508"/>
            <a:ext cx="4045200" cy="202474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Ветераны труда делились с выпускниками – кадетами своим мастерством и опытом работы,  ставили  старшеклассникам управленческие задачи, давали полезные советы по построению карьеры</a:t>
            </a:r>
            <a:endParaRPr sz="2000" b="1" dirty="0">
              <a:solidFill>
                <a:schemeClr val="accent5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153" name="Google Shape;153;p1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4" name="Google Shape;154;p1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100" dirty="0"/>
          </a:p>
        </p:txBody>
      </p:sp>
      <p:pic>
        <p:nvPicPr>
          <p:cNvPr id="35842" name="Picture 2" descr="C:\Documents and Settings\Admin\Рабочий стол\ГРАНТ\презентация\IMG_329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154" y="248194"/>
            <a:ext cx="4043337" cy="2339916"/>
          </a:xfrm>
          <a:prstGeom prst="rect">
            <a:avLst/>
          </a:prstGeom>
          <a:noFill/>
        </p:spPr>
      </p:pic>
      <p:pic>
        <p:nvPicPr>
          <p:cNvPr id="35844" name="Picture 4" descr="C:\Documents and Settings\Admin\Рабочий стол\ГРАНТ\презентация\IMG_33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7131" y="2716624"/>
            <a:ext cx="4036423" cy="2194110"/>
          </a:xfrm>
          <a:prstGeom prst="rect">
            <a:avLst/>
          </a:prstGeom>
          <a:noFill/>
        </p:spPr>
      </p:pic>
      <p:pic>
        <p:nvPicPr>
          <p:cNvPr id="35846" name="Picture 6" descr="C:\Documents and Settings\Admin\Рабочий стол\ГРАНТ\презентация\IMG_33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4765" y="2468879"/>
            <a:ext cx="3487783" cy="24819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>
            <a:spLocks noGrp="1"/>
          </p:cNvSpPr>
          <p:nvPr>
            <p:ph type="title"/>
          </p:nvPr>
        </p:nvSpPr>
        <p:spPr>
          <a:xfrm>
            <a:off x="195943" y="339634"/>
            <a:ext cx="4258491" cy="269094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До начала  пандемии группы старшеклассники СОШ №2 с кадетскими классами посещали учебные заведения, предприятия и учреждения,  встречались с представителями разных специальностей. </a:t>
            </a:r>
            <a:b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Наиболее яркие впечатления, по отзывам ребят, оставили  ветераны, которые рассказывали о своей профессии с большой любовью и уважением. </a:t>
            </a:r>
            <a:b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  </a:t>
            </a:r>
            <a:endParaRPr sz="1600" b="1" dirty="0">
              <a:solidFill>
                <a:schemeClr val="accent5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153" name="Google Shape;153;p19"/>
          <p:cNvSpPr txBox="1">
            <a:spLocks noGrp="1"/>
          </p:cNvSpPr>
          <p:nvPr>
            <p:ph type="subTitle" idx="1"/>
          </p:nvPr>
        </p:nvSpPr>
        <p:spPr>
          <a:xfrm>
            <a:off x="209006" y="2926080"/>
            <a:ext cx="4101694" cy="20116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Мнение </a:t>
            </a:r>
          </a:p>
          <a:p>
            <a:pPr marL="0" lvl="0" indent="0" algn="l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ребят дало </a:t>
            </a:r>
          </a:p>
          <a:p>
            <a:pPr marL="0" lvl="0" indent="0" algn="l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идею </a:t>
            </a:r>
          </a:p>
          <a:p>
            <a:pPr marL="0" lvl="0" indent="0" algn="l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создания </a:t>
            </a:r>
          </a:p>
          <a:p>
            <a:pPr marL="0" lvl="0" indent="0" algn="l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проекта </a:t>
            </a:r>
          </a:p>
          <a:p>
            <a:pPr marL="0" lvl="0" indent="0" algn="l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«Серебряные </a:t>
            </a:r>
          </a:p>
          <a:p>
            <a:pPr marL="0" lvl="0" indent="0" algn="l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практикумы» </a:t>
            </a:r>
            <a:endParaRPr sz="1600" b="1" dirty="0"/>
          </a:p>
        </p:txBody>
      </p:sp>
      <p:sp>
        <p:nvSpPr>
          <p:cNvPr id="154" name="Google Shape;154;p1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/>
          </a:p>
        </p:txBody>
      </p:sp>
      <p:pic>
        <p:nvPicPr>
          <p:cNvPr id="36866" name="Picture 2" descr="C:\Documents and Settings\Admin\Рабочий стол\ГРАНТ\презентация\IMG_30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875" y="231113"/>
            <a:ext cx="3866606" cy="2342270"/>
          </a:xfrm>
          <a:prstGeom prst="rect">
            <a:avLst/>
          </a:prstGeom>
          <a:noFill/>
        </p:spPr>
      </p:pic>
      <p:pic>
        <p:nvPicPr>
          <p:cNvPr id="36867" name="Picture 3" descr="C:\Documents and Settings\Admin\Рабочий стол\ГРАНТ\презентация\IMG_3721 - коп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5508" y="2731340"/>
            <a:ext cx="3892732" cy="2196732"/>
          </a:xfrm>
          <a:prstGeom prst="rect">
            <a:avLst/>
          </a:prstGeom>
          <a:noFill/>
        </p:spPr>
      </p:pic>
      <p:pic>
        <p:nvPicPr>
          <p:cNvPr id="36868" name="Picture 4" descr="C:\Documents and Settings\Admin\Рабочий стол\ГРАНТ\презентация\IMG_374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21168" y="3043646"/>
            <a:ext cx="2715699" cy="1881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>
            <a:spLocks noGrp="1"/>
          </p:cNvSpPr>
          <p:nvPr>
            <p:ph type="title"/>
          </p:nvPr>
        </p:nvSpPr>
        <p:spPr>
          <a:xfrm>
            <a:off x="-1" y="156754"/>
            <a:ext cx="4349931" cy="155447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12 августа 2021 года в зале заседаний Великоустюгской районной администрации состоялось собрание актива Совета ветеранов</a:t>
            </a:r>
            <a:endParaRPr sz="2000" b="1" dirty="0">
              <a:solidFill>
                <a:schemeClr val="accent4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153" name="Google Shape;153;p19"/>
          <p:cNvSpPr txBox="1">
            <a:spLocks noGrp="1"/>
          </p:cNvSpPr>
          <p:nvPr>
            <p:ph type="subTitle" idx="1"/>
          </p:nvPr>
        </p:nvSpPr>
        <p:spPr>
          <a:xfrm>
            <a:off x="0" y="1789611"/>
            <a:ext cx="4545874" cy="27562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Инициатор проекта «Серебряные практикумы» Удачина Татьяна выступила с информацией и пригласила всех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желающих пополнить ряды «серебряных» волонтеров, пройти обучение и  стать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наставниками в профориентационной работе с молодежью.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   </a:t>
            </a:r>
            <a:endParaRPr sz="2000" b="1" dirty="0">
              <a:solidFill>
                <a:schemeClr val="accent4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154" name="Google Shape;154;p19"/>
          <p:cNvSpPr txBox="1">
            <a:spLocks noGrp="1"/>
          </p:cNvSpPr>
          <p:nvPr>
            <p:ph type="body" idx="2"/>
          </p:nvPr>
        </p:nvSpPr>
        <p:spPr>
          <a:xfrm>
            <a:off x="4939500" y="724199"/>
            <a:ext cx="3837000" cy="41743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/>
          </a:p>
        </p:txBody>
      </p:sp>
      <p:pic>
        <p:nvPicPr>
          <p:cNvPr id="37890" name="Picture 2" descr="C:\Documents and Settings\Admin\Рабочий стол\ГРАНТ\ветераны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3171" y="222071"/>
            <a:ext cx="3388496" cy="2207622"/>
          </a:xfrm>
          <a:prstGeom prst="rect">
            <a:avLst/>
          </a:prstGeom>
          <a:noFill/>
        </p:spPr>
      </p:pic>
      <p:pic>
        <p:nvPicPr>
          <p:cNvPr id="37891" name="Picture 3" descr="F:\ГРАНТ\презентация\IMG_42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1451" y="2673473"/>
            <a:ext cx="3383282" cy="22087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Проект «Серебряные практикумы» поддерживают:</a:t>
            </a:r>
            <a:endParaRPr sz="2800" b="1" dirty="0">
              <a:solidFill>
                <a:schemeClr val="accent4">
                  <a:lumMod val="50000"/>
                </a:schemeClr>
              </a:solidFill>
              <a:latin typeface="Candara" pitchFamily="34" charset="0"/>
            </a:endParaRPr>
          </a:p>
        </p:txBody>
      </p:sp>
      <p:cxnSp>
        <p:nvCxnSpPr>
          <p:cNvPr id="110" name="Google Shape;110;p17"/>
          <p:cNvCxnSpPr/>
          <p:nvPr/>
        </p:nvCxnSpPr>
        <p:spPr>
          <a:xfrm>
            <a:off x="4364550" y="1242375"/>
            <a:ext cx="4149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11" name="Google Shape;111;p17"/>
          <p:cNvGrpSpPr/>
          <p:nvPr/>
        </p:nvGrpSpPr>
        <p:grpSpPr>
          <a:xfrm>
            <a:off x="437825" y="1568589"/>
            <a:ext cx="2685450" cy="3086700"/>
            <a:chOff x="437825" y="1568589"/>
            <a:chExt cx="2685450" cy="3086700"/>
          </a:xfrm>
        </p:grpSpPr>
        <p:sp>
          <p:nvSpPr>
            <p:cNvPr id="112" name="Google Shape;112;p17"/>
            <p:cNvSpPr/>
            <p:nvPr/>
          </p:nvSpPr>
          <p:spPr>
            <a:xfrm>
              <a:off x="440075" y="1568589"/>
              <a:ext cx="2683200" cy="30867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7"/>
            <p:cNvSpPr txBox="1"/>
            <p:nvPr/>
          </p:nvSpPr>
          <p:spPr>
            <a:xfrm>
              <a:off x="437825" y="1568589"/>
              <a:ext cx="2683200" cy="411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17"/>
          <p:cNvSpPr txBox="1">
            <a:spLocks noGrp="1"/>
          </p:cNvSpPr>
          <p:nvPr>
            <p:ph type="body" idx="4294967295"/>
          </p:nvPr>
        </p:nvSpPr>
        <p:spPr>
          <a:xfrm>
            <a:off x="516625" y="1531345"/>
            <a:ext cx="2484300" cy="4434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dirty="0" smtClean="0">
                <a:solidFill>
                  <a:schemeClr val="lt1"/>
                </a:solidFill>
              </a:rPr>
              <a:t>Глава Великоустюгского муниципального района</a:t>
            </a:r>
            <a:endParaRPr sz="1050" dirty="0">
              <a:solidFill>
                <a:schemeClr val="lt1"/>
              </a:solidFill>
            </a:endParaRPr>
          </a:p>
        </p:txBody>
      </p:sp>
      <p:sp>
        <p:nvSpPr>
          <p:cNvPr id="115" name="Google Shape;115;p17"/>
          <p:cNvSpPr txBox="1">
            <a:spLocks noGrp="1"/>
          </p:cNvSpPr>
          <p:nvPr>
            <p:ph type="body" idx="4294967295"/>
          </p:nvPr>
        </p:nvSpPr>
        <p:spPr>
          <a:xfrm>
            <a:off x="518000" y="2091275"/>
            <a:ext cx="2494500" cy="25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 smtClean="0"/>
              <a:t> </a:t>
            </a:r>
            <a:endParaRPr sz="1400" dirty="0"/>
          </a:p>
        </p:txBody>
      </p:sp>
      <p:grpSp>
        <p:nvGrpSpPr>
          <p:cNvPr id="116" name="Google Shape;116;p17"/>
          <p:cNvGrpSpPr/>
          <p:nvPr/>
        </p:nvGrpSpPr>
        <p:grpSpPr>
          <a:xfrm>
            <a:off x="3230400" y="1568589"/>
            <a:ext cx="2683200" cy="3086700"/>
            <a:chOff x="3230400" y="1568589"/>
            <a:chExt cx="2683200" cy="3086700"/>
          </a:xfrm>
        </p:grpSpPr>
        <p:sp>
          <p:nvSpPr>
            <p:cNvPr id="117" name="Google Shape;117;p17"/>
            <p:cNvSpPr/>
            <p:nvPr/>
          </p:nvSpPr>
          <p:spPr>
            <a:xfrm>
              <a:off x="3230400" y="1568589"/>
              <a:ext cx="2683200" cy="30867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7"/>
            <p:cNvSpPr txBox="1"/>
            <p:nvPr/>
          </p:nvSpPr>
          <p:spPr>
            <a:xfrm>
              <a:off x="3230400" y="1568600"/>
              <a:ext cx="2683200" cy="411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7"/>
          <p:cNvSpPr txBox="1">
            <a:spLocks noGrp="1"/>
          </p:cNvSpPr>
          <p:nvPr>
            <p:ph type="body" idx="4294967295"/>
          </p:nvPr>
        </p:nvSpPr>
        <p:spPr>
          <a:xfrm>
            <a:off x="3316800" y="1509311"/>
            <a:ext cx="2484300" cy="4654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dirty="0" smtClean="0">
                <a:solidFill>
                  <a:schemeClr val="lt1"/>
                </a:solidFill>
              </a:rPr>
              <a:t>Совет ветеранов Великоустюгского района</a:t>
            </a:r>
            <a:endParaRPr sz="1050" dirty="0">
              <a:solidFill>
                <a:schemeClr val="lt1"/>
              </a:solidFill>
            </a:endParaRPr>
          </a:p>
        </p:txBody>
      </p:sp>
      <p:sp>
        <p:nvSpPr>
          <p:cNvPr id="120" name="Google Shape;120;p17"/>
          <p:cNvSpPr txBox="1">
            <a:spLocks noGrp="1"/>
          </p:cNvSpPr>
          <p:nvPr>
            <p:ph type="body" idx="4294967295"/>
          </p:nvPr>
        </p:nvSpPr>
        <p:spPr>
          <a:xfrm>
            <a:off x="3216924" y="2091277"/>
            <a:ext cx="2721167" cy="25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grpSp>
        <p:nvGrpSpPr>
          <p:cNvPr id="121" name="Google Shape;121;p17"/>
          <p:cNvGrpSpPr/>
          <p:nvPr/>
        </p:nvGrpSpPr>
        <p:grpSpPr>
          <a:xfrm>
            <a:off x="6022975" y="1568589"/>
            <a:ext cx="2685450" cy="3086700"/>
            <a:chOff x="6022975" y="1568589"/>
            <a:chExt cx="2685450" cy="3086700"/>
          </a:xfrm>
        </p:grpSpPr>
        <p:sp>
          <p:nvSpPr>
            <p:cNvPr id="122" name="Google Shape;122;p17"/>
            <p:cNvSpPr/>
            <p:nvPr/>
          </p:nvSpPr>
          <p:spPr>
            <a:xfrm>
              <a:off x="6022975" y="1568589"/>
              <a:ext cx="2683200" cy="30867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7"/>
            <p:cNvSpPr txBox="1"/>
            <p:nvPr/>
          </p:nvSpPr>
          <p:spPr>
            <a:xfrm>
              <a:off x="6025225" y="1568600"/>
              <a:ext cx="2683200" cy="411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17"/>
          <p:cNvSpPr txBox="1">
            <a:spLocks noGrp="1"/>
          </p:cNvSpPr>
          <p:nvPr>
            <p:ph type="body" idx="4294967295"/>
          </p:nvPr>
        </p:nvSpPr>
        <p:spPr>
          <a:xfrm>
            <a:off x="6107075" y="1542361"/>
            <a:ext cx="2484300" cy="5288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 smtClean="0">
                <a:solidFill>
                  <a:schemeClr val="lt1"/>
                </a:solidFill>
              </a:rPr>
              <a:t>Комплексный центр социального обслуживания</a:t>
            </a:r>
            <a:endParaRPr sz="1000" dirty="0">
              <a:solidFill>
                <a:schemeClr val="lt1"/>
              </a:solidFill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4294967295"/>
          </p:nvPr>
        </p:nvSpPr>
        <p:spPr>
          <a:xfrm>
            <a:off x="6105400" y="2091277"/>
            <a:ext cx="2494500" cy="25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pic>
        <p:nvPicPr>
          <p:cNvPr id="14337" name="Picture 1" descr="F:\ГРАНТ\сканы 1908\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9148" y="2005069"/>
            <a:ext cx="2038119" cy="2584441"/>
          </a:xfrm>
          <a:prstGeom prst="rect">
            <a:avLst/>
          </a:prstGeom>
          <a:noFill/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8281" y="2038121"/>
            <a:ext cx="2148288" cy="2633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62354" y="2084119"/>
            <a:ext cx="1454727" cy="2155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75517" y="3360718"/>
            <a:ext cx="1220283" cy="129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2"/>
          <p:cNvSpPr txBox="1">
            <a:spLocks noGrp="1"/>
          </p:cNvSpPr>
          <p:nvPr>
            <p:ph type="title" idx="4294967295"/>
          </p:nvPr>
        </p:nvSpPr>
        <p:spPr>
          <a:xfrm>
            <a:off x="2518912" y="545999"/>
            <a:ext cx="6313387" cy="17227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Наши контакты:</a:t>
            </a:r>
            <a:b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Вологодская область, город Великий Устюг</a:t>
            </a:r>
            <a:b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МБОУ СОШ №2 с кадетскими классами </a:t>
            </a:r>
            <a:b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</a:b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e-mail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: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  <a:hlinkClick r:id="rId3"/>
              </a:rPr>
              <a:t>prof-prientir@mail.ru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тел. 89212319364</a:t>
            </a:r>
            <a:b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Candara" pitchFamily="34" charset="0"/>
              </a:rPr>
              <a:t>Удачина Татьяна Витальевна</a:t>
            </a:r>
            <a:endParaRPr sz="2000" dirty="0">
              <a:solidFill>
                <a:schemeClr val="accent5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183" name="Google Shape;183;p22"/>
          <p:cNvSpPr txBox="1">
            <a:spLocks noGrp="1"/>
          </p:cNvSpPr>
          <p:nvPr>
            <p:ph type="body" idx="4294967295"/>
          </p:nvPr>
        </p:nvSpPr>
        <p:spPr>
          <a:xfrm>
            <a:off x="2674188" y="2246242"/>
            <a:ext cx="6158111" cy="5466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dirty="0">
                <a:solidFill>
                  <a:schemeClr val="accent5">
                    <a:lumMod val="50000"/>
                  </a:schemeClr>
                </a:solidFill>
              </a:rPr>
              <a:t>До скорой встречи!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122" name="AutoShape 2" descr="https://sun9-36.userapi.com/impg/WpN0T5_MpkyX_DimHv2CK_gvlmhkygrUBMdAag/2gumqYK2oww.jpg?size=812x1048&amp;quality=96&amp;sign=fe8834061185cbac544febd4e1869b3c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 descr="F:\ГРАНТ\презентация\эмблема-дерева-рук- - коп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6434" y="262987"/>
            <a:ext cx="2166731" cy="2685458"/>
          </a:xfrm>
          <a:prstGeom prst="rect">
            <a:avLst/>
          </a:prstGeom>
          <a:noFill/>
        </p:spPr>
      </p:pic>
      <p:pic>
        <p:nvPicPr>
          <p:cNvPr id="5124" name="Picture 4" descr="C:\Documents and Settings\Admin\Рабочий стол\ГРАНТ\кадетская школаk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8730" y="2967487"/>
            <a:ext cx="2284500" cy="2029365"/>
          </a:xfrm>
          <a:prstGeom prst="rect">
            <a:avLst/>
          </a:prstGeom>
          <a:noFill/>
        </p:spPr>
      </p:pic>
      <p:pic>
        <p:nvPicPr>
          <p:cNvPr id="5125" name="Picture 5" descr="C:\Documents and Settings\Admin\Рабочий стол\ГРАНТ\школа №2о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5083" y="2976113"/>
            <a:ext cx="3821502" cy="2027208"/>
          </a:xfrm>
          <a:prstGeom prst="rect">
            <a:avLst/>
          </a:prstGeom>
          <a:noFill/>
        </p:spPr>
      </p:pic>
      <p:pic>
        <p:nvPicPr>
          <p:cNvPr id="5127" name="Picture 7" descr="C:\Documents and Settings\Admin\Рабочий стол\ГРАНТ\розовый устюг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68148" y="2967487"/>
            <a:ext cx="2717321" cy="20272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262</Words>
  <Application>Microsoft Office PowerPoint</Application>
  <PresentationFormat>Экран (16:9)</PresentationFormat>
  <Paragraphs>37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Candara</vt:lpstr>
      <vt:lpstr>Economica</vt:lpstr>
      <vt:lpstr>Open Sans</vt:lpstr>
      <vt:lpstr>Luxe</vt:lpstr>
      <vt:lpstr>Социально-ориентированный проект «СЕРЕБРЯНЫЕ ПРАКТИКУМЫ» инициатор проекта:   Удачина Татьяна Витальевна, советник директора по воспитанию  МБОУ СОШ № 2  с кадетскими  классами г. Великий Устюг ,  Вологодская область</vt:lpstr>
      <vt:lpstr>Социальная значимость проекта  «Серебряные практикумы»:</vt:lpstr>
      <vt:lpstr>  Цель социально - ориентированного проекта  «Серебряные практикумы» :</vt:lpstr>
      <vt:lpstr>МБОУ СОШ №2 с кадетскими классами имеет опыт привлечения специалистов и профессионалов «серебряного возраста» к участию в профориентации школьников на добровольной основе</vt:lpstr>
      <vt:lpstr>Ветераны труда делились с выпускниками – кадетами своим мастерством и опытом работы,  ставили  старшеклассникам управленческие задачи, давали полезные советы по построению карьеры</vt:lpstr>
      <vt:lpstr>До начала  пандемии группы старшеклассники СОШ №2 с кадетскими классами посещали учебные заведения, предприятия и учреждения,  встречались с представителями разных специальностей.   Наиболее яркие впечатления, по отзывам ребят, оставили  ветераны, которые рассказывали о своей профессии с большой любовью и уважением.    </vt:lpstr>
      <vt:lpstr>12 августа 2021 года в зале заседаний Великоустюгской районной администрации состоялось собрание актива Совета ветеранов</vt:lpstr>
      <vt:lpstr>Проект «Серебряные практикумы» поддерживают:</vt:lpstr>
      <vt:lpstr>Наши контакты: Вологодская область, город Великий Устюг МБОУ СОШ №2 с кадетскими классами  e-mail: prof-prientir@mail.ru тел. 89212319364 Удачина Татьяна Витальевна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Социально-ориентированный проект «Серебряные практикумы» инициатор проекта   Удачина Татьяна Витальевна советник директора по воспитанию МБОУ СОШ </dc:title>
  <cp:lastModifiedBy>Admin</cp:lastModifiedBy>
  <cp:revision>82</cp:revision>
  <dcterms:modified xsi:type="dcterms:W3CDTF">2021-08-25T20:15:39Z</dcterms:modified>
</cp:coreProperties>
</file>