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  <p:sldMasterId id="2147483804" r:id="rId3"/>
  </p:sldMasterIdLst>
  <p:notesMasterIdLst>
    <p:notesMasterId r:id="rId15"/>
  </p:notesMasterIdLst>
  <p:sldIdLst>
    <p:sldId id="269" r:id="rId4"/>
    <p:sldId id="329" r:id="rId5"/>
    <p:sldId id="437" r:id="rId6"/>
    <p:sldId id="299" r:id="rId7"/>
    <p:sldId id="300" r:id="rId8"/>
    <p:sldId id="302" r:id="rId9"/>
    <p:sldId id="424" r:id="rId10"/>
    <p:sldId id="439" r:id="rId11"/>
    <p:sldId id="441" r:id="rId12"/>
    <p:sldId id="438" r:id="rId13"/>
    <p:sldId id="399" r:id="rId14"/>
  </p:sldIdLst>
  <p:sldSz cx="12192000" cy="6858000"/>
  <p:notesSz cx="6858000" cy="99472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ена" initials="ФЕС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3771"/>
    <a:srgbClr val="A50021"/>
    <a:srgbClr val="203864"/>
    <a:srgbClr val="0033CC"/>
    <a:srgbClr val="89D0F3"/>
    <a:srgbClr val="66CCFF"/>
    <a:srgbClr val="94E5FE"/>
    <a:srgbClr val="0EE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280" autoAdjust="0"/>
  </p:normalViewPr>
  <p:slideViewPr>
    <p:cSldViewPr snapToGrid="0">
      <p:cViewPr varScale="1">
        <p:scale>
          <a:sx n="86" d="100"/>
          <a:sy n="86" d="100"/>
        </p:scale>
        <p:origin x="-246" y="-96"/>
      </p:cViewPr>
      <p:guideLst>
        <p:guide orient="horz" pos="23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D253174-4F89-4F8B-BED8-9171F19A4686}" type="datetimeFigureOut">
              <a:rPr lang="ru-RU"/>
              <a:pPr>
                <a:defRPr/>
              </a:pPr>
              <a:t>27.08.2021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0979262-8DB0-4071-8E3A-813ACA85EA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196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22272F"/>
                </a:solidFill>
                <a:effectLst/>
                <a:latin typeface="PT Serif"/>
              </a:rPr>
              <a:t>Приказ Министерства просвещения РФ от 11 декабря 2020 г. N 712</a:t>
            </a:r>
            <a:r>
              <a:rPr lang="ru-RU" dirty="0"/>
              <a:t/>
            </a:r>
            <a:br>
              <a:rPr lang="ru-RU" dirty="0"/>
            </a:br>
            <a:r>
              <a:rPr lang="ru-RU" b="0" i="0" dirty="0">
                <a:solidFill>
                  <a:srgbClr val="22272F"/>
                </a:solidFill>
                <a:effectLst/>
                <a:latin typeface="PT Serif"/>
              </a:rPr>
              <a:t>"О внесении изменений в некоторые федеральные государственные образовательные стандарты общего образования по вопросам воспитания обучающихся"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0979262-8DB0-4071-8E3A-813ACA85EA1A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659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195263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258356" y="4025908"/>
            <a:ext cx="6280964" cy="5707409"/>
          </a:xfrm>
        </p:spPr>
        <p:txBody>
          <a:bodyPr/>
          <a:lstStyle/>
          <a:p>
            <a:pPr algn="just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24A152-6796-4314-9367-5CF5DB3EECB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578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24A152-6796-4314-9367-5CF5DB3EECB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430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5B2CB-5DD7-44B3-8316-19883958F56D}" type="datetimeFigureOut">
              <a:rPr lang="ru-RU"/>
              <a:pPr>
                <a:defRPr/>
              </a:pPr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579A4-E482-4098-8B32-5A1C14F22C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630DD-D341-4799-AFF0-50630AAD3281}" type="datetimeFigureOut">
              <a:rPr lang="ru-RU"/>
              <a:pPr>
                <a:defRPr/>
              </a:pPr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F204F-F885-4DC0-90BD-381E9AE827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4A6D7-2198-4AAC-AF70-DDA055E23BEB}" type="datetimeFigureOut">
              <a:rPr lang="ru-RU"/>
              <a:pPr>
                <a:defRPr/>
              </a:pPr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9CFA0-44C4-4436-B21B-4069D75A0E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3A0AC-113D-4B7B-A59F-8A7A45BFB706}" type="datetimeFigureOut">
              <a:rPr lang="ru-RU"/>
              <a:pPr>
                <a:defRPr/>
              </a:pPr>
              <a:t>27.08.2021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8F8F6-2F62-4DA2-9FB2-219B67F114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E303D-4623-4EEB-B935-80B62F12CBB7}" type="datetimeFigureOut">
              <a:rPr lang="ru-RU"/>
              <a:pPr>
                <a:defRPr/>
              </a:pPr>
              <a:t>27.08.2021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E19B4-8812-4D74-AF6E-1794413AA8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197600" y="1600204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38C24-37D6-4247-9B8E-8CD293CDC9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899A9-0D0F-4FE7-882C-EB2BD7761CA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26C89-227D-4C84-BE32-005D7EADEC6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61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537D9-D836-4781-8D10-D913B0C2E54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B99CAE-6DD8-4C11-8AC5-CA2993C9EA5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011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9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6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3C870-5B8C-4480-A6FF-14DF5FDBA8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A52E8-2607-4403-8E9F-BA7BC23EFA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166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FC0F9-4E01-4C41-89CA-E529850B52B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2846C-674B-42F8-B17B-803AC9F6E41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907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2FDB3-878A-4C3C-9956-FEBB3BD7073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5EC32-275A-4EA1-8787-ABE535CE0AC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764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3EE9B-38E7-48DB-8042-1B15A0B92E68}" type="datetimeFigureOut">
              <a:rPr lang="ru-RU"/>
              <a:pPr>
                <a:defRPr/>
              </a:pPr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F8F80-DA68-4E2B-87E4-FEFD627C29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96876-BC3B-494A-BCD0-AD69CC69C68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44E47-28E6-44C6-8BA2-B022917A110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52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2AD58-231B-43CF-817B-D1CDE304B11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4BA27-EB97-461C-BA04-2154F074F08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812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63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3FDEC-DD7F-4FF9-A8E5-10CB1C4A3A0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57F1F-302C-4E9A-AD5C-34FD0AD6B84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1380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638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6BFB5-E082-4FB9-A883-BE2267B2068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F4CDB-E0B1-47B1-A7A9-0350A8ECA05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38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27F9F-6385-4823-B0ED-858EB320ACA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A53EB-01EF-4D02-B7D2-B3C92D0DE53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502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A0F51-3BB0-45CD-803B-3BCE632C3E2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12DD7-9013-40A0-AB4F-113F9ECA86C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468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19BA5-7E69-4785-8CF1-EE11856B773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3D388-3119-436C-99F0-840EDED3E08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0541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27EFC-FA5C-48F5-BC46-95956FB519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4CA5C-20D5-4A84-9A5D-EF9C73F649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8299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6344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559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4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0363D-16DD-4E80-B40F-A584C01CD9D7}" type="datetimeFigureOut">
              <a:rPr lang="ru-RU"/>
              <a:pPr>
                <a:defRPr/>
              </a:pPr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9CFEB-99C6-48CA-9205-A3F05497CE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7298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0592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103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3683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816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4016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9696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9984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308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85B5A-A05D-43C6-BC43-5BBFA170999B}" type="datetimeFigureOut">
              <a:rPr lang="ru-RU"/>
              <a:pPr>
                <a:defRPr/>
              </a:pPr>
              <a:t>27.08.2021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279C0-A876-4C26-B0BA-87537FBBD2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6CB16-6D8C-42BB-B593-CF5F994C614E}" type="datetimeFigureOut">
              <a:rPr lang="ru-RU"/>
              <a:pPr>
                <a:defRPr/>
              </a:pPr>
              <a:t>27.08.2021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3B339-670B-43C2-9961-74F7C30754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B4C3C-4A47-40B3-8EFD-FD63EB657128}" type="datetimeFigureOut">
              <a:rPr lang="ru-RU"/>
              <a:pPr>
                <a:defRPr/>
              </a:pPr>
              <a:t>27.08.2021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9A5EC-DD91-4B6C-A50F-FF70A8345E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89E63-3055-496D-A395-0D21903A9F1A}" type="datetimeFigureOut">
              <a:rPr lang="ru-RU"/>
              <a:pPr>
                <a:defRPr/>
              </a:pPr>
              <a:t>27.08.2021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5C2EC-D1DA-4A8F-92C6-3E87B644B5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EED3D-45C9-4E59-8C02-47CC72DCEAAA}" type="datetimeFigureOut">
              <a:rPr lang="ru-RU"/>
              <a:pPr>
                <a:defRPr/>
              </a:pPr>
              <a:t>27.08.2021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CC240-D3B0-42BD-BD90-7D1D3B16AD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D71C8-AFDF-4B31-87DF-D3192DF6082C}" type="datetimeFigureOut">
              <a:rPr lang="ru-RU"/>
              <a:pPr>
                <a:defRPr/>
              </a:pPr>
              <a:t>27.08.2021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0F4A9-3B48-428B-B8F0-E05D0F1FE1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D7A3944-6150-4217-90A7-04265598E17F}" type="datetimeFigureOut">
              <a:rPr lang="ru-RU"/>
              <a:pPr>
                <a:defRPr/>
              </a:pPr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6F0323E-205D-4A76-B3BB-5C43230121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3" r:id="rId3"/>
    <p:sldLayoutId id="2147483662" r:id="rId4"/>
    <p:sldLayoutId id="2147483661" r:id="rId5"/>
    <p:sldLayoutId id="2147483660" r:id="rId6"/>
    <p:sldLayoutId id="2147483659" r:id="rId7"/>
    <p:sldLayoutId id="2147483658" r:id="rId8"/>
    <p:sldLayoutId id="2147483657" r:id="rId9"/>
    <p:sldLayoutId id="2147483656" r:id="rId10"/>
    <p:sldLayoutId id="2147483655" r:id="rId11"/>
    <p:sldLayoutId id="2147483654" r:id="rId12"/>
    <p:sldLayoutId id="2147483653" r:id="rId13"/>
    <p:sldLayoutId id="2147483667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5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1927E81-F138-4C6D-9303-45A2752D867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27.08.2021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5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5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28AA5BC-948E-4D6F-A0EC-FC0742EAD7D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43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4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ioco.ru/demo-vpr-spo" TargetMode="External"/><Relationship Id="rId2" Type="http://schemas.openxmlformats.org/officeDocument/2006/relationships/hyperlink" Target="https://fioco.ru/vpr-spo" TargetMode="Externa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93771">
                  <a:alpha val="70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2" name="Прямоугольник 11"/>
          <p:cNvSpPr/>
          <p:nvPr/>
        </p:nvSpPr>
        <p:spPr>
          <a:xfrm>
            <a:off x="7992573" y="4792876"/>
            <a:ext cx="3898899" cy="1632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8" name="Прямоугольник 7"/>
          <p:cNvSpPr/>
          <p:nvPr/>
        </p:nvSpPr>
        <p:spPr>
          <a:xfrm>
            <a:off x="285751" y="371330"/>
            <a:ext cx="7635091" cy="1783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20485" name="Rectangle 3"/>
          <p:cNvSpPr txBox="1">
            <a:spLocks noChangeArrowheads="1"/>
          </p:cNvSpPr>
          <p:nvPr/>
        </p:nvSpPr>
        <p:spPr bwMode="auto">
          <a:xfrm>
            <a:off x="285751" y="248615"/>
            <a:ext cx="7773988" cy="2001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800" b="1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О планирование образовательной деятельности профессиональных образовательных организаций в рамках общеобразовательного цикла дисциплин в 2021-2022 учебном году</a:t>
            </a:r>
            <a:endParaRPr lang="ru-RU" altLang="ru-RU" sz="2800" b="1" dirty="0">
              <a:solidFill>
                <a:srgbClr val="C00000"/>
              </a:solidFill>
              <a:latin typeface="+mj-lt"/>
              <a:ea typeface="Segoe UI Semibold"/>
              <a:cs typeface="Segoe UI Semibold"/>
            </a:endParaRPr>
          </a:p>
        </p:txBody>
      </p:sp>
      <p:sp>
        <p:nvSpPr>
          <p:cNvPr id="20486" name="Прямоугольник 10"/>
          <p:cNvSpPr>
            <a:spLocks noChangeArrowheads="1"/>
          </p:cNvSpPr>
          <p:nvPr/>
        </p:nvSpPr>
        <p:spPr bwMode="auto">
          <a:xfrm>
            <a:off x="7992573" y="3902350"/>
            <a:ext cx="3898899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altLang="ru-RU" sz="1800" dirty="0">
              <a:solidFill>
                <a:srgbClr val="002060"/>
              </a:solidFill>
              <a:latin typeface="Segoe UI"/>
              <a:ea typeface="Segoe UI"/>
              <a:cs typeface="Segoe UI"/>
            </a:endParaRPr>
          </a:p>
          <a:p>
            <a:endParaRPr lang="ru-RU" altLang="ru-RU" sz="1800" dirty="0">
              <a:solidFill>
                <a:srgbClr val="002060"/>
              </a:solidFill>
              <a:latin typeface="Segoe UI"/>
              <a:ea typeface="Segoe UI"/>
              <a:cs typeface="Segoe UI"/>
            </a:endParaRPr>
          </a:p>
          <a:p>
            <a:endParaRPr lang="ru-RU" altLang="ru-RU" sz="1800" dirty="0">
              <a:solidFill>
                <a:srgbClr val="002060"/>
              </a:solidFill>
              <a:latin typeface="Segoe UI"/>
              <a:ea typeface="Segoe UI"/>
              <a:cs typeface="Segoe UI"/>
            </a:endParaRPr>
          </a:p>
          <a:p>
            <a:r>
              <a:rPr lang="ru-RU" altLang="ru-RU" sz="1800" dirty="0">
                <a:solidFill>
                  <a:srgbClr val="002060"/>
                </a:solidFill>
                <a:latin typeface="Segoe UI"/>
                <a:ea typeface="Segoe UI"/>
                <a:cs typeface="Segoe UI"/>
              </a:rPr>
              <a:t>Фролова Елена Сергеевна,  методист кафедры развития профессионального образования</a:t>
            </a:r>
          </a:p>
          <a:p>
            <a:r>
              <a:rPr lang="ru-RU" altLang="ru-RU" sz="1800" dirty="0">
                <a:solidFill>
                  <a:srgbClr val="002060"/>
                </a:solidFill>
                <a:latin typeface="Segoe UI"/>
                <a:ea typeface="Segoe UI"/>
                <a:cs typeface="Segoe UI"/>
              </a:rPr>
              <a:t>АОУ ВО ДПО «ВИРО»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608139" y="5191125"/>
            <a:ext cx="5435600" cy="1201738"/>
          </a:xfrm>
          <a:prstGeom prst="rect">
            <a:avLst/>
          </a:prstGeom>
          <a:effectLst>
            <a:outerShdw dist="12700" dir="2700000" algn="tl" rotWithShape="0">
              <a:prstClr val="black">
                <a:alpha val="50000"/>
              </a:prstClr>
            </a:outerShdw>
          </a:effectLst>
        </p:spPr>
        <p:txBody>
          <a:bodyPr anchor="b"/>
          <a:lstStyle/>
          <a:p>
            <a:pPr>
              <a:lnSpc>
                <a:spcPct val="90000"/>
              </a:lnSpc>
              <a:defRPr/>
            </a:pPr>
            <a:r>
              <a:rPr lang="ru-RU" altLang="ru-RU" sz="1800">
                <a:solidFill>
                  <a:schemeClr val="bg1"/>
                </a:solidFill>
                <a:latin typeface="Segoe UI"/>
                <a:ea typeface="Segoe UI"/>
                <a:cs typeface="Segoe UI"/>
              </a:rPr>
              <a:t>Автономное образовательное учреждение Вологодской области дополнительного профессионального образования </a:t>
            </a:r>
            <a:br>
              <a:rPr lang="ru-RU" altLang="ru-RU" sz="1800">
                <a:solidFill>
                  <a:schemeClr val="bg1"/>
                </a:solidFill>
                <a:latin typeface="Segoe UI"/>
                <a:ea typeface="Segoe UI"/>
                <a:cs typeface="Segoe UI"/>
              </a:rPr>
            </a:br>
            <a:r>
              <a:rPr lang="ru-RU" altLang="ru-RU" sz="1800">
                <a:solidFill>
                  <a:schemeClr val="bg1"/>
                </a:solidFill>
                <a:latin typeface="Segoe UI"/>
                <a:ea typeface="Segoe UI"/>
                <a:cs typeface="Segoe UI"/>
              </a:rPr>
              <a:t>«Вологодский  институт развития образования»</a:t>
            </a:r>
          </a:p>
        </p:txBody>
      </p:sp>
      <p:pic>
        <p:nvPicPr>
          <p:cNvPr id="14" name="Picture 6" descr="логотип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849" y="5213362"/>
            <a:ext cx="1277939" cy="12287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A4D9805-07D9-4C21-AC9C-8A78864B9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06" y="365129"/>
            <a:ext cx="11023294" cy="978929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Решение </a:t>
            </a:r>
            <a:r>
              <a:rPr lang="ru-RU" sz="2800" b="1" dirty="0" smtClean="0">
                <a:solidFill>
                  <a:srgbClr val="C00000"/>
                </a:solidFill>
              </a:rPr>
              <a:t>заседания секции преподавателей </a:t>
            </a:r>
            <a:r>
              <a:rPr lang="ru-RU" sz="2800" b="1" dirty="0" err="1" smtClean="0">
                <a:solidFill>
                  <a:srgbClr val="C00000"/>
                </a:solidFill>
              </a:rPr>
              <a:t>общеобразоввательных</a:t>
            </a:r>
            <a:r>
              <a:rPr lang="ru-RU" sz="2800" b="1" dirty="0" smtClean="0">
                <a:solidFill>
                  <a:srgbClr val="C00000"/>
                </a:solidFill>
              </a:rPr>
              <a:t> дисциплин РУМО СПО (26.08.2021)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15E8C6D-E611-43D3-BAF1-C539C0880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439" y="1539185"/>
            <a:ext cx="11677879" cy="457517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Профессиональным образовательным организациям к 01 сентября 2021 года </a:t>
            </a:r>
            <a:r>
              <a:rPr lang="ru-RU" dirty="0">
                <a:solidFill>
                  <a:srgbClr val="002060"/>
                </a:solidFill>
              </a:rPr>
              <a:t>в</a:t>
            </a:r>
            <a:r>
              <a:rPr lang="ru-RU" dirty="0" smtClean="0">
                <a:solidFill>
                  <a:srgbClr val="002060"/>
                </a:solidFill>
              </a:rPr>
              <a:t>нести изменения в основные профессиональные образовательные программы в части: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включения рабочей программы воспитания;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</a:rPr>
              <a:t>включения в рабочие программы общеобразовательных дисциплин </a:t>
            </a:r>
            <a:r>
              <a:rPr lang="ru-RU" dirty="0">
                <a:solidFill>
                  <a:srgbClr val="002060"/>
                </a:solidFill>
                <a:ea typeface="Calibri"/>
                <a:cs typeface="Times New Roman"/>
              </a:rPr>
              <a:t>прикладных модулей, соответствующих профессиональной </a:t>
            </a:r>
            <a:r>
              <a:rPr lang="ru-RU" dirty="0" smtClean="0">
                <a:solidFill>
                  <a:srgbClr val="002060"/>
                </a:solidFill>
                <a:ea typeface="Calibri"/>
                <a:cs typeface="Times New Roman"/>
              </a:rPr>
              <a:t>направленности; внести изменения в тематическое планирование с учетом рабочей программы воспитания.</a:t>
            </a:r>
            <a:endParaRPr lang="ru-RU" sz="20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12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351619" y="274638"/>
            <a:ext cx="9313333" cy="1143000"/>
          </a:xfrm>
        </p:spPr>
        <p:txBody>
          <a:bodyPr/>
          <a:lstStyle/>
          <a:p>
            <a:pPr eaLnBrk="1" hangingPunct="1"/>
            <a:r>
              <a:rPr lang="ru-RU" altLang="ru-RU" sz="2000" b="1" dirty="0">
                <a:solidFill>
                  <a:srgbClr val="193771"/>
                </a:solidFill>
                <a:latin typeface="Calibri" pitchFamily="34" charset="0"/>
              </a:rPr>
              <a:t>Автономное образовательное учреждение Вологодской области дополнительного профессионального образования </a:t>
            </a:r>
            <a:br>
              <a:rPr lang="ru-RU" altLang="ru-RU" sz="2000" b="1" dirty="0">
                <a:solidFill>
                  <a:srgbClr val="193771"/>
                </a:solidFill>
                <a:latin typeface="Calibri" pitchFamily="34" charset="0"/>
              </a:rPr>
            </a:br>
            <a:r>
              <a:rPr lang="ru-RU" altLang="ru-RU" sz="2000" b="1" dirty="0">
                <a:solidFill>
                  <a:srgbClr val="193771"/>
                </a:solidFill>
                <a:latin typeface="Calibri" pitchFamily="34" charset="0"/>
              </a:rPr>
              <a:t>«Вологодский  институт развития образования»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4547" y="1818966"/>
            <a:ext cx="11664949" cy="4352925"/>
          </a:xfrm>
        </p:spPr>
        <p:txBody>
          <a:bodyPr/>
          <a:lstStyle/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2800" b="1" dirty="0">
              <a:solidFill>
                <a:schemeClr val="accent2"/>
              </a:solidFill>
              <a:latin typeface="Calibri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 i="1" dirty="0">
                <a:solidFill>
                  <a:srgbClr val="C00000"/>
                </a:solidFill>
                <a:latin typeface="Calibri" pitchFamily="34" charset="0"/>
              </a:rPr>
              <a:t>БЛАГОДАРЮ ЗА ВНИМАНИЕ!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chemeClr val="accent2"/>
              </a:solidFill>
              <a:latin typeface="Cambria" pitchFamily="18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chemeClr val="accent2"/>
              </a:solidFill>
              <a:latin typeface="Cambria" pitchFamily="18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chemeClr val="accent2"/>
              </a:solidFill>
              <a:latin typeface="Cambria" pitchFamily="18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chemeClr val="accent2"/>
              </a:solidFill>
              <a:latin typeface="Cambria" pitchFamily="18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chemeClr val="accent2"/>
              </a:solidFill>
              <a:latin typeface="Cambria" pitchFamily="18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chemeClr val="accent2"/>
              </a:solidFill>
              <a:latin typeface="Cambria" pitchFamily="18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chemeClr val="accent2"/>
              </a:solidFill>
              <a:latin typeface="Cambria" pitchFamily="18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chemeClr val="accent2"/>
              </a:solidFill>
              <a:latin typeface="Cambria" pitchFamily="18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chemeClr val="accent2"/>
              </a:solidFill>
              <a:latin typeface="Cambria" pitchFamily="18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chemeClr val="accent2"/>
              </a:solidFill>
              <a:latin typeface="Cambria" pitchFamily="18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193771"/>
                </a:solidFill>
                <a:latin typeface="Cambria" pitchFamily="18" charset="0"/>
              </a:rPr>
              <a:t>(8172) 75-10-32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b="1" dirty="0">
                <a:solidFill>
                  <a:srgbClr val="193771"/>
                </a:solidFill>
                <a:latin typeface="Cambria" pitchFamily="18" charset="0"/>
              </a:rPr>
              <a:t>e-mail: frolovaes@viro.edu.ru</a:t>
            </a:r>
            <a:r>
              <a:rPr lang="ru-RU" altLang="ru-RU" b="1" dirty="0">
                <a:solidFill>
                  <a:srgbClr val="193771"/>
                </a:solidFill>
                <a:latin typeface="Cambria" pitchFamily="18" charset="0"/>
              </a:rPr>
              <a:t>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chemeClr val="accent2"/>
              </a:solidFill>
              <a:latin typeface="Cambria" pitchFamily="18" charset="0"/>
            </a:endParaRPr>
          </a:p>
        </p:txBody>
      </p:sp>
      <p:pic>
        <p:nvPicPr>
          <p:cNvPr id="3076" name="Picture 6" descr="логотип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67" y="63500"/>
            <a:ext cx="1968500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7" descr="0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1958"/>
            <a:ext cx="5821251" cy="380604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логотип_1">
            <a:extLst>
              <a:ext uri="{FF2B5EF4-FFF2-40B4-BE49-F238E27FC236}">
                <a16:creationId xmlns="" xmlns:a16="http://schemas.microsoft.com/office/drawing/2014/main" id="{FA882D2A-CFBD-4006-AC09-7B9BF545E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3" y="63499"/>
            <a:ext cx="2166214" cy="193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899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4"/>
          <p:cNvSpPr>
            <a:spLocks noGrp="1" noChangeArrowheads="1"/>
          </p:cNvSpPr>
          <p:nvPr>
            <p:ph type="title"/>
          </p:nvPr>
        </p:nvSpPr>
        <p:spPr>
          <a:xfrm>
            <a:off x="309563" y="274643"/>
            <a:ext cx="11858828" cy="777875"/>
          </a:xfrm>
        </p:spPr>
        <p:txBody>
          <a:bodyPr/>
          <a:lstStyle/>
          <a:p>
            <a:pPr eaLnBrk="1" hangingPunct="1"/>
            <a:r>
              <a:rPr lang="ru-RU" altLang="ru-RU" sz="2800" b="1" dirty="0">
                <a:solidFill>
                  <a:srgbClr val="A50021"/>
                </a:solidFill>
              </a:rPr>
              <a:t>Нормативное правовое обеспечение</a:t>
            </a:r>
            <a:r>
              <a:rPr lang="ru-RU" altLang="ru-RU" sz="2800" b="1" dirty="0"/>
              <a:t> </a:t>
            </a:r>
            <a:r>
              <a:rPr lang="ru-RU" altLang="ru-RU" sz="2800" b="1" dirty="0">
                <a:solidFill>
                  <a:srgbClr val="A50021"/>
                </a:solidFill>
              </a:rPr>
              <a:t>реализации </a:t>
            </a:r>
            <a:br>
              <a:rPr lang="ru-RU" altLang="ru-RU" sz="2800" b="1" dirty="0">
                <a:solidFill>
                  <a:srgbClr val="A50021"/>
                </a:solidFill>
              </a:rPr>
            </a:br>
            <a:r>
              <a:rPr lang="ru-RU" altLang="ru-RU" sz="2800" b="1" dirty="0">
                <a:solidFill>
                  <a:srgbClr val="A50021"/>
                </a:solidFill>
              </a:rPr>
              <a:t>ФГОС среднего общего образования в профессиональных образовательных </a:t>
            </a:r>
            <a:r>
              <a:rPr lang="ru-RU" altLang="ru-RU" sz="2800" b="1" dirty="0" smtClean="0">
                <a:solidFill>
                  <a:srgbClr val="A50021"/>
                </a:solidFill>
              </a:rPr>
              <a:t>организациях </a:t>
            </a:r>
            <a:r>
              <a:rPr lang="ru-RU" altLang="ru-RU" sz="2000" b="1" dirty="0" smtClean="0">
                <a:solidFill>
                  <a:srgbClr val="A50021"/>
                </a:solidFill>
              </a:rPr>
              <a:t>(с учетом изменений на 2021-2022 </a:t>
            </a:r>
            <a:r>
              <a:rPr lang="ru-RU" altLang="ru-RU" sz="2000" b="1" dirty="0" err="1" smtClean="0">
                <a:solidFill>
                  <a:srgbClr val="A50021"/>
                </a:solidFill>
              </a:rPr>
              <a:t>уч.г</a:t>
            </a:r>
            <a:r>
              <a:rPr lang="ru-RU" altLang="ru-RU" sz="2000" b="1" dirty="0" smtClean="0">
                <a:solidFill>
                  <a:srgbClr val="A50021"/>
                </a:solidFill>
              </a:rPr>
              <a:t>.)</a:t>
            </a:r>
            <a:endParaRPr lang="ru-RU" altLang="ru-RU" sz="2000" b="1" dirty="0">
              <a:solidFill>
                <a:srgbClr val="A50021"/>
              </a:solidFill>
            </a:endParaRPr>
          </a:p>
        </p:txBody>
      </p:sp>
      <p:sp>
        <p:nvSpPr>
          <p:cNvPr id="41986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3394842" y="1268413"/>
            <a:ext cx="8773549" cy="547370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</a:pPr>
            <a:r>
              <a:rPr lang="ru-RU" altLang="ru-RU" sz="2200" dirty="0">
                <a:solidFill>
                  <a:srgbClr val="000066"/>
                </a:solidFill>
              </a:rPr>
              <a:t>Федеральный закон от 29.12.2012 № 273-ФЗ «Об образовании в Российской Федерации» (с последующими изменениями) – далее Закон об образовании; 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altLang="ru-RU" sz="2200" dirty="0">
                <a:solidFill>
                  <a:srgbClr val="000066"/>
                </a:solidFill>
              </a:rPr>
              <a:t>приказ Минобрнауки России от 17.05.2012 № 413 «Об утверждении федерального государственного образовательного стандарта среднего общего образования» (в ред. приказа от</a:t>
            </a:r>
            <a:r>
              <a:rPr kumimoji="0" lang="ru-RU" altLang="ru-RU" sz="2200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11.12.2020 № 712</a:t>
            </a:r>
            <a:r>
              <a:rPr lang="ru-RU" altLang="ru-RU" sz="2200" dirty="0">
                <a:solidFill>
                  <a:srgbClr val="000066"/>
                </a:solidFill>
              </a:rPr>
              <a:t>) – далее ФГОС СОО;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22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приказ Министерства просвещения Российской Федерации от 20.05.2020 № 254 «О федеральном перечне учебников, допущенных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образования» (в ред. приказа от 23.12.2020 № 766) – далее Федеральный перечень учебников;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22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Постановление Главного государственного санитарного врача Российской Федерации от 28.01.2021 № 2 «Об утверждении санитарных правил и норм СанПиН1.2.3685-21 «Гигиенические нормативы и требования к обеспечению безопасности и (или) безвредности для человека факторов среды обитания».</a:t>
            </a:r>
          </a:p>
          <a:p>
            <a:pPr algn="just" eaLnBrk="1" hangingPunct="1">
              <a:lnSpc>
                <a:spcPct val="80000"/>
              </a:lnSpc>
            </a:pPr>
            <a:endParaRPr lang="ru-RU" altLang="ru-RU" sz="2400" dirty="0">
              <a:solidFill>
                <a:srgbClr val="002060"/>
              </a:solidFill>
            </a:endParaRPr>
          </a:p>
          <a:p>
            <a:pPr algn="just" eaLnBrk="1" hangingPunct="1">
              <a:lnSpc>
                <a:spcPct val="80000"/>
              </a:lnSpc>
            </a:pPr>
            <a:endParaRPr lang="ru-RU" altLang="ru-RU" sz="2400" b="1" dirty="0">
              <a:solidFill>
                <a:srgbClr val="000066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altLang="ru-RU" sz="1800" b="1" dirty="0">
              <a:latin typeface="Cambria" pitchFamily="18" charset="0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="" xmlns:a16="http://schemas.microsoft.com/office/drawing/2014/main" id="{306B1AF4-82BD-4BB3-AC4C-842BBE0D22F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5" y="1645920"/>
            <a:ext cx="3359157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9">
            <a:extLst>
              <a:ext uri="{FF2B5EF4-FFF2-40B4-BE49-F238E27FC236}">
                <a16:creationId xmlns="" xmlns:a16="http://schemas.microsoft.com/office/drawing/2014/main" id="{BC15A3EF-28C0-478C-9AB2-288B72D506AE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2785242" cy="2187575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="" xmlns:a16="http://schemas.microsoft.com/office/drawing/2014/main" id="{793C718B-BC70-40ED-AC10-22561526F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740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Объект 6">
            <a:extLst>
              <a:ext uri="{FF2B5EF4-FFF2-40B4-BE49-F238E27FC236}">
                <a16:creationId xmlns="" xmlns:a16="http://schemas.microsoft.com/office/drawing/2014/main" id="{71203B81-FE8D-44F8-B6D1-9CEC57CCE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83" y="1825625"/>
            <a:ext cx="11648049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>
                <a:solidFill>
                  <a:srgbClr val="193771"/>
                </a:solidFill>
                <a:effectLst/>
                <a:ea typeface="Calibri" panose="020F0502020204030204" pitchFamily="34" charset="0"/>
              </a:rPr>
              <a:t>Концепция преподавания общеобразовательных дисциплин с учетом профессиональной направленности программ среднего профессионального образования, реализуемых на базе основного общего образования (утв. Распоряжением </a:t>
            </a:r>
            <a:r>
              <a:rPr lang="ru-RU" sz="2400" dirty="0" err="1">
                <a:solidFill>
                  <a:srgbClr val="193771"/>
                </a:solidFill>
                <a:effectLst/>
                <a:ea typeface="Calibri" panose="020F0502020204030204" pitchFamily="34" charset="0"/>
              </a:rPr>
              <a:t>Минпросвещения</a:t>
            </a:r>
            <a:r>
              <a:rPr lang="ru-RU" sz="2400" dirty="0">
                <a:solidFill>
                  <a:srgbClr val="193771"/>
                </a:solidFill>
                <a:effectLst/>
                <a:ea typeface="Calibri" panose="020F0502020204030204" pitchFamily="34" charset="0"/>
              </a:rPr>
              <a:t> России от 30.04.2021 № Р-98</a:t>
            </a:r>
            <a:r>
              <a:rPr lang="ru-RU" sz="2400" dirty="0" smtClean="0">
                <a:solidFill>
                  <a:srgbClr val="193771"/>
                </a:solidFill>
                <a:effectLst/>
                <a:ea typeface="Calibri" panose="020F0502020204030204" pitchFamily="34" charset="0"/>
              </a:rPr>
              <a:t>).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193771"/>
                </a:solidFill>
                <a:effectLst/>
                <a:ea typeface="Calibri" panose="020F0502020204030204" pitchFamily="34" charset="0"/>
              </a:rPr>
              <a:t>Приказ </a:t>
            </a:r>
            <a:r>
              <a:rPr lang="ru-RU" sz="2400" dirty="0" err="1" smtClean="0">
                <a:solidFill>
                  <a:srgbClr val="193771"/>
                </a:solidFill>
                <a:effectLst/>
                <a:ea typeface="Calibri" panose="020F0502020204030204" pitchFamily="34" charset="0"/>
              </a:rPr>
              <a:t>Рособрнадзора</a:t>
            </a:r>
            <a:r>
              <a:rPr lang="ru-RU" sz="2400" dirty="0" smtClean="0">
                <a:solidFill>
                  <a:srgbClr val="193771"/>
                </a:solidFill>
                <a:effectLst/>
                <a:ea typeface="Calibri" panose="020F0502020204030204" pitchFamily="34" charset="0"/>
              </a:rPr>
              <a:t> от </a:t>
            </a:r>
            <a:r>
              <a:rPr lang="ru-RU" sz="2400" dirty="0" smtClean="0">
                <a:solidFill>
                  <a:srgbClr val="193771"/>
                </a:solidFill>
                <a:ea typeface="Calibri"/>
              </a:rPr>
              <a:t>29.07.2021 </a:t>
            </a:r>
            <a:r>
              <a:rPr lang="ru-RU" sz="2400" dirty="0">
                <a:solidFill>
                  <a:srgbClr val="193771"/>
                </a:solidFill>
                <a:ea typeface="Calibri"/>
              </a:rPr>
              <a:t>№ </a:t>
            </a:r>
            <a:r>
              <a:rPr lang="ru-RU" sz="2400" dirty="0" smtClean="0">
                <a:solidFill>
                  <a:srgbClr val="193771"/>
                </a:solidFill>
                <a:ea typeface="Calibri"/>
              </a:rPr>
              <a:t>1079 «О проведении Федеральной службой по надзору в сфере образования и науки </a:t>
            </a:r>
            <a:r>
              <a:rPr lang="ru-RU" sz="2400" dirty="0" smtClean="0">
                <a:solidFill>
                  <a:srgbClr val="193771"/>
                </a:solidFill>
                <a:ea typeface="Calibri"/>
              </a:rPr>
              <a:t>мониторинга </a:t>
            </a:r>
            <a:r>
              <a:rPr lang="ru-RU" sz="2400" dirty="0">
                <a:solidFill>
                  <a:srgbClr val="193771"/>
                </a:solidFill>
                <a:ea typeface="Calibri"/>
              </a:rPr>
              <a:t>качества подготовки обучающихся, осваивающих образовательные программы СПО на базе основного общего образования в очной форме обучения, в форме всероссийских проверочных работ (ВПР) в 2021/2022 учебном </a:t>
            </a:r>
            <a:r>
              <a:rPr lang="ru-RU" sz="2400" dirty="0" smtClean="0">
                <a:solidFill>
                  <a:srgbClr val="193771"/>
                </a:solidFill>
                <a:ea typeface="Calibri"/>
              </a:rPr>
              <a:t>году».</a:t>
            </a:r>
            <a:endParaRPr lang="ru-RU" sz="2400" dirty="0">
              <a:solidFill>
                <a:srgbClr val="193771"/>
              </a:solidFill>
              <a:effectLst/>
              <a:ea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ru-RU" sz="2400" dirty="0">
                <a:solidFill>
                  <a:srgbClr val="193771"/>
                </a:solidFill>
              </a:rPr>
              <a:t>Методические рекомендации по реализации среднего общего образования в пределах освоения образовательной программы среднего профессионального образования на базе основного общего </a:t>
            </a:r>
            <a:r>
              <a:rPr lang="ru-RU" sz="2400" dirty="0" smtClean="0">
                <a:solidFill>
                  <a:srgbClr val="193771"/>
                </a:solidFill>
              </a:rPr>
              <a:t>образования.</a:t>
            </a:r>
            <a:endParaRPr lang="ru-RU" sz="2400" dirty="0">
              <a:solidFill>
                <a:srgbClr val="1937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95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4"/>
          <p:cNvSpPr txBox="1">
            <a:spLocks/>
          </p:cNvSpPr>
          <p:nvPr/>
        </p:nvSpPr>
        <p:spPr>
          <a:xfrm>
            <a:off x="1487488" y="224111"/>
            <a:ext cx="7416824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51383" y="224110"/>
            <a:ext cx="10972799" cy="972641"/>
            <a:chOff x="119337" y="55477"/>
            <a:chExt cx="10513167" cy="802071"/>
          </a:xfrm>
        </p:grpSpPr>
        <p:sp>
          <p:nvSpPr>
            <p:cNvPr id="6" name="Line 9"/>
            <p:cNvSpPr>
              <a:spLocks noChangeShapeType="1"/>
            </p:cNvSpPr>
            <p:nvPr/>
          </p:nvSpPr>
          <p:spPr bwMode="auto">
            <a:xfrm>
              <a:off x="767409" y="838873"/>
              <a:ext cx="9865095" cy="18675"/>
            </a:xfrm>
            <a:prstGeom prst="line">
              <a:avLst/>
            </a:prstGeom>
            <a:noFill/>
            <a:ln w="38100" cmpd="thinThick">
              <a:solidFill>
                <a:srgbClr val="0070C0"/>
              </a:solidFill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7" y="55477"/>
              <a:ext cx="792088" cy="689596"/>
            </a:xfrm>
            <a:prstGeom prst="rect">
              <a:avLst/>
            </a:prstGeom>
          </p:spPr>
        </p:pic>
      </p:grp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911425" y="-95362"/>
            <a:ext cx="10972800" cy="1508137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Структура рабочей программы по учебному предмету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9EFD070-D3C8-4AA7-B68F-E972E01E0C28}"/>
              </a:ext>
            </a:extLst>
          </p:cNvPr>
          <p:cNvSpPr txBox="1"/>
          <p:nvPr/>
        </p:nvSpPr>
        <p:spPr>
          <a:xfrm>
            <a:off x="335360" y="1884389"/>
            <a:ext cx="11548863" cy="3465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Рабочие программы учебных предметов, курсов должны содержать: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1) планируемые результаты освоения учебного предмета, курса;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2) содержание учебного предмета, курса;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3) тематическое планирование, 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в том числе с учетом рабочей программы воспитания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</a:rPr>
              <a:t>с указанием количества часов, отводимых на освоение каждой темы.</a:t>
            </a:r>
          </a:p>
          <a:p>
            <a:pPr marL="0" marR="0" lvl="0" indent="4572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(п. 18.2.2. ФГОС СОО в ред.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приказа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Минпросвещения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 России от 11.12.2020 № 712)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359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092A638-5F39-4E13-89D9-2EB197659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0"/>
            <a:ext cx="11881320" cy="3096344"/>
          </a:xfrm>
        </p:spPr>
        <p:txBody>
          <a:bodyPr>
            <a:noAutofit/>
          </a:bodyPr>
          <a:lstStyle/>
          <a:p>
            <a:pPr algn="l">
              <a:lnSpc>
                <a:spcPct val="115000"/>
              </a:lnSpc>
              <a:spcAft>
                <a:spcPts val="500"/>
              </a:spcAft>
            </a:pPr>
            <a:r>
              <a:rPr lang="ru-RU" sz="2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Раздел 3 рабочей программы учебного предмета (учебного курса) </a:t>
            </a:r>
            <a:r>
              <a:rPr lang="ru-RU" sz="2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«Тематическое планирование, в том числе с учетом рабочей программы воспитания с указанием количества часов, отводимых на освоение каждой темы»</a:t>
            </a:r>
            <a:r>
              <a:rPr lang="ru-RU" sz="2800" i="1" dirty="0">
                <a:solidFill>
                  <a:srgbClr val="C00000"/>
                </a:solidFill>
              </a:rPr>
              <a:t> </a:t>
            </a:r>
            <a:br>
              <a:rPr lang="ru-RU" sz="2800" i="1" dirty="0">
                <a:solidFill>
                  <a:srgbClr val="C00000"/>
                </a:solidFill>
              </a:rPr>
            </a:br>
            <a:r>
              <a:rPr lang="ru-RU" sz="2400" i="1" dirty="0">
                <a:solidFill>
                  <a:srgbClr val="C00000"/>
                </a:solidFill>
              </a:rPr>
              <a:t/>
            </a:r>
            <a:br>
              <a:rPr lang="ru-RU" sz="2400" i="1" dirty="0">
                <a:solidFill>
                  <a:srgbClr val="C00000"/>
                </a:solidFill>
              </a:rPr>
            </a:br>
            <a:r>
              <a:rPr lang="ru-RU" sz="20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В тематическом планировании рабочей программы необходимо указать воспитательный потенциал занятия при изучении конкретных </a:t>
            </a:r>
            <a:r>
              <a:rPr lang="ru-RU" sz="2000" i="1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разделов </a:t>
            </a:r>
            <a:r>
              <a:rPr lang="ru-RU" sz="2000" dirty="0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учебной дисциплины с учетом содержания рабочей программы воспитания </a:t>
            </a:r>
            <a:r>
              <a:rPr lang="ru-RU" sz="2000" dirty="0" smtClean="0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ПОО (личностные результаты реализации программы воспитания)</a:t>
            </a:r>
            <a:r>
              <a:rPr lang="ru-RU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69DAC173-F518-47C7-83DE-CF19128033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8657684"/>
              </p:ext>
            </p:extLst>
          </p:nvPr>
        </p:nvGraphicFramePr>
        <p:xfrm>
          <a:off x="479376" y="3573016"/>
          <a:ext cx="11521280" cy="3096344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746268">
                  <a:extLst>
                    <a:ext uri="{9D8B030D-6E8A-4147-A177-3AD203B41FA5}">
                      <a16:colId xmlns="" xmlns:a16="http://schemas.microsoft.com/office/drawing/2014/main" val="3093892187"/>
                    </a:ext>
                  </a:extLst>
                </a:gridCol>
                <a:gridCol w="4075179">
                  <a:extLst>
                    <a:ext uri="{9D8B030D-6E8A-4147-A177-3AD203B41FA5}">
                      <a16:colId xmlns="" xmlns:a16="http://schemas.microsoft.com/office/drawing/2014/main" val="1531873935"/>
                    </a:ext>
                  </a:extLst>
                </a:gridCol>
                <a:gridCol w="4545052">
                  <a:extLst>
                    <a:ext uri="{9D8B030D-6E8A-4147-A177-3AD203B41FA5}">
                      <a16:colId xmlns="" xmlns:a16="http://schemas.microsoft.com/office/drawing/2014/main" val="3532858231"/>
                    </a:ext>
                  </a:extLst>
                </a:gridCol>
                <a:gridCol w="2154781">
                  <a:extLst>
                    <a:ext uri="{9D8B030D-6E8A-4147-A177-3AD203B41FA5}">
                      <a16:colId xmlns="" xmlns:a16="http://schemas.microsoft.com/office/drawing/2014/main" val="3807667636"/>
                    </a:ext>
                  </a:extLst>
                </a:gridCol>
              </a:tblGrid>
              <a:tr h="13898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2060"/>
                          </a:solidFill>
                          <a:effectLst/>
                        </a:rPr>
                        <a:t>№ п/п</a:t>
                      </a:r>
                      <a:endParaRPr lang="ru-RU" sz="24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</a:rPr>
                        <a:t>Тема раздела (или тема раздела и темы уроков)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</a:rPr>
                        <a:t>Реализации воспитательного потенциала занятия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</a:rPr>
                        <a:t>(виды и формы деятельности)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</a:rPr>
                        <a:t>Количество часов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920758979"/>
                  </a:ext>
                </a:extLst>
              </a:tr>
              <a:tr h="8532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50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50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50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50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250694117"/>
                  </a:ext>
                </a:extLst>
              </a:tr>
              <a:tr h="8532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500"/>
                        </a:spcAft>
                      </a:pPr>
                      <a:r>
                        <a:rPr lang="ru-RU" sz="1200">
                          <a:effectLst/>
                        </a:rPr>
                        <a:t>…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50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50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5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64112096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98DE870-259B-4A61-91AA-FC9F89198E71}"/>
              </a:ext>
            </a:extLst>
          </p:cNvPr>
          <p:cNvSpPr txBox="1"/>
          <p:nvPr/>
        </p:nvSpPr>
        <p:spPr>
          <a:xfrm flipV="1">
            <a:off x="119336" y="5418823"/>
            <a:ext cx="1188132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20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2E02E50-1644-489B-96D7-318342403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11" y="0"/>
            <a:ext cx="11802793" cy="1041009"/>
          </a:xfrm>
        </p:spPr>
        <p:txBody>
          <a:bodyPr>
            <a:noAutofit/>
          </a:bodyPr>
          <a:lstStyle/>
          <a:p>
            <a:pPr marL="3429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00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400" b="1" dirty="0">
                <a:solidFill>
                  <a:srgbClr val="C00000"/>
                </a:solidFill>
              </a:rPr>
              <a:t>Гигиенические требования к организации образовательного процесса </a:t>
            </a:r>
            <a:r>
              <a:rPr lang="ru-RU" sz="2000" dirty="0">
                <a:solidFill>
                  <a:srgbClr val="002060"/>
                </a:solidFill>
              </a:rPr>
              <a:t>(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rPr>
              <a:t>СанПиН1.2.3685-21,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таблица 6.6.)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5">
            <a:extLst>
              <a:ext uri="{FF2B5EF4-FFF2-40B4-BE49-F238E27FC236}">
                <a16:creationId xmlns="" xmlns:a16="http://schemas.microsoft.com/office/drawing/2014/main" id="{B2217C6D-A39D-4024-803E-C62E30E828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3191652"/>
              </p:ext>
            </p:extLst>
          </p:nvPr>
        </p:nvGraphicFramePr>
        <p:xfrm>
          <a:off x="0" y="872199"/>
          <a:ext cx="12191999" cy="604569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6219519">
                  <a:extLst>
                    <a:ext uri="{9D8B030D-6E8A-4147-A177-3AD203B41FA5}">
                      <a16:colId xmlns="" xmlns:a16="http://schemas.microsoft.com/office/drawing/2014/main" val="16870339"/>
                    </a:ext>
                  </a:extLst>
                </a:gridCol>
                <a:gridCol w="3894464">
                  <a:extLst>
                    <a:ext uri="{9D8B030D-6E8A-4147-A177-3AD203B41FA5}">
                      <a16:colId xmlns="" xmlns:a16="http://schemas.microsoft.com/office/drawing/2014/main" val="64244613"/>
                    </a:ext>
                  </a:extLst>
                </a:gridCol>
                <a:gridCol w="2078016">
                  <a:extLst>
                    <a:ext uri="{9D8B030D-6E8A-4147-A177-3AD203B41FA5}">
                      <a16:colId xmlns="" xmlns:a16="http://schemas.microsoft.com/office/drawing/2014/main" val="229064699"/>
                    </a:ext>
                  </a:extLst>
                </a:gridCol>
              </a:tblGrid>
              <a:tr h="50062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2060"/>
                          </a:solidFill>
                        </a:rPr>
                        <a:t>Показатель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2060"/>
                          </a:solidFill>
                        </a:rPr>
                        <a:t>Организация, возраст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2060"/>
                          </a:solidFill>
                        </a:rPr>
                        <a:t>Норматив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43624572"/>
                  </a:ext>
                </a:extLst>
              </a:tr>
              <a:tr h="989195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002060"/>
                          </a:solidFill>
                        </a:rPr>
                        <a:t>Окончание занятий, </a:t>
                      </a:r>
                    </a:p>
                    <a:p>
                      <a:r>
                        <a:rPr lang="ru-RU" sz="2000" dirty="0">
                          <a:solidFill>
                            <a:srgbClr val="002060"/>
                          </a:solidFill>
                        </a:rPr>
                        <a:t>не позднее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002060"/>
                          </a:solidFill>
                        </a:rPr>
                        <a:t>При реализации программ профессионального обучения (ПОО 1, 2 курс)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rgbClr val="002060"/>
                          </a:solidFill>
                        </a:rPr>
                        <a:t>19:00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6361143"/>
                  </a:ext>
                </a:extLst>
              </a:tr>
              <a:tr h="989195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002060"/>
                          </a:solidFill>
                        </a:rPr>
                        <a:t>Продолжительность дневной суммарной образовательной нагрузки для обучающихся, не более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002060"/>
                          </a:solidFill>
                        </a:rPr>
                        <a:t>Старше 18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rgbClr val="002060"/>
                          </a:solidFill>
                        </a:rPr>
                        <a:t>Не более 8 ч. (академических)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97225559"/>
                  </a:ext>
                </a:extLst>
              </a:tr>
              <a:tr h="689440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002060"/>
                          </a:solidFill>
                        </a:rPr>
                        <a:t>Учебная нагрузка при 5-дневной учебной неделе, не более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002060"/>
                          </a:solidFill>
                        </a:rPr>
                        <a:t>1-2 курс ПОО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rgbClr val="002060"/>
                          </a:solidFill>
                        </a:rPr>
                        <a:t>34 часа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82428653"/>
                  </a:ext>
                </a:extLst>
              </a:tr>
              <a:tr h="406060">
                <a:tc>
                  <a:txBody>
                    <a:bodyPr/>
                    <a:lstStyle/>
                    <a:p>
                      <a:endParaRPr lang="ru-RU" sz="200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002060"/>
                          </a:solidFill>
                        </a:rPr>
                        <a:t>Старше 18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rgbClr val="002060"/>
                          </a:solidFill>
                        </a:rPr>
                        <a:t>40 часов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20745029"/>
                  </a:ext>
                </a:extLst>
              </a:tr>
              <a:tr h="6894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Учебная нагрузка при 6-дневной учебной неделе, не более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1-2 курс ПОО</a:t>
                      </a:r>
                    </a:p>
                    <a:p>
                      <a:endParaRPr lang="ru-RU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rgbClr val="002060"/>
                          </a:solidFill>
                        </a:rPr>
                        <a:t>37 часов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48403237"/>
                  </a:ext>
                </a:extLst>
              </a:tr>
              <a:tr h="406060"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Старше 18 лет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rgbClr val="002060"/>
                          </a:solidFill>
                        </a:rPr>
                        <a:t>40 часов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97458492"/>
                  </a:ext>
                </a:extLst>
              </a:tr>
              <a:tr h="376197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002060"/>
                          </a:solidFill>
                        </a:rPr>
                        <a:t>Продолжительность перемен (перерывов), не менее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Обучающиеся ПОО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rgbClr val="002060"/>
                          </a:solidFill>
                        </a:rPr>
                        <a:t>10 мин.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80213137"/>
                  </a:ext>
                </a:extLst>
              </a:tr>
              <a:tr h="939594"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Обучающиеся ПОО, перемены для приема пищи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rgbClr val="002060"/>
                          </a:solidFill>
                        </a:rPr>
                        <a:t>20 мин.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846572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3415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D0A2FE3-E4E6-49EE-8A50-E8F39B2D4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96686"/>
          </a:xfrm>
        </p:spPr>
        <p:txBody>
          <a:bodyPr/>
          <a:lstStyle/>
          <a:p>
            <a:r>
              <a:rPr lang="ru-RU" sz="3200" b="1" dirty="0">
                <a:solidFill>
                  <a:srgbClr val="C00000"/>
                </a:solidFill>
              </a:rPr>
              <a:t>Обязательные предметные области ФГОС СОО </a:t>
            </a:r>
            <a:r>
              <a:rPr lang="ru-RU" sz="2400" b="1" dirty="0">
                <a:solidFill>
                  <a:srgbClr val="C00000"/>
                </a:solidFill>
              </a:rPr>
              <a:t>(п. 18.3.1)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="" xmlns:a16="http://schemas.microsoft.com/office/drawing/2014/main" id="{D5548C98-20B4-499C-90F3-566A9D8094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1086425"/>
              </p:ext>
            </p:extLst>
          </p:nvPr>
        </p:nvGraphicFramePr>
        <p:xfrm>
          <a:off x="0" y="696687"/>
          <a:ext cx="12192000" cy="665899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80720">
                  <a:extLst>
                    <a:ext uri="{9D8B030D-6E8A-4147-A177-3AD203B41FA5}">
                      <a16:colId xmlns="" xmlns:a16="http://schemas.microsoft.com/office/drawing/2014/main" val="3538981543"/>
                    </a:ext>
                  </a:extLst>
                </a:gridCol>
                <a:gridCol w="3537883">
                  <a:extLst>
                    <a:ext uri="{9D8B030D-6E8A-4147-A177-3AD203B41FA5}">
                      <a16:colId xmlns="" xmlns:a16="http://schemas.microsoft.com/office/drawing/2014/main" val="1032733898"/>
                    </a:ext>
                  </a:extLst>
                </a:gridCol>
                <a:gridCol w="8073397">
                  <a:extLst>
                    <a:ext uri="{9D8B030D-6E8A-4147-A177-3AD203B41FA5}">
                      <a16:colId xmlns="" xmlns:a16="http://schemas.microsoft.com/office/drawing/2014/main" val="1056072961"/>
                    </a:ext>
                  </a:extLst>
                </a:gridCol>
              </a:tblGrid>
              <a:tr h="70935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№ п/п</a:t>
                      </a:r>
                      <a:endParaRPr lang="ru-RU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Предметные области</a:t>
                      </a:r>
                      <a:endParaRPr lang="ru-RU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Учебные предметы</a:t>
                      </a:r>
                      <a:endParaRPr lang="ru-RU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67102010"/>
                  </a:ext>
                </a:extLst>
              </a:tr>
              <a:tr h="447199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19377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3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771"/>
                          </a:solidFill>
                          <a:effectLst/>
                          <a:uLnTx/>
                          <a:uFillTx/>
                        </a:rPr>
                        <a:t>Русский язык и литература </a:t>
                      </a:r>
                      <a:endParaRPr kumimoji="0" lang="ru-RU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9377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42900" algn="just">
                        <a:spcAft>
                          <a:spcPts val="0"/>
                        </a:spcAft>
                      </a:pPr>
                      <a:r>
                        <a:rPr lang="ru-RU" sz="2300" b="1" dirty="0">
                          <a:solidFill>
                            <a:srgbClr val="193771"/>
                          </a:solidFill>
                          <a:effectLst/>
                        </a:rPr>
                        <a:t>Русский язык </a:t>
                      </a:r>
                      <a:r>
                        <a:rPr lang="ru-RU" sz="2300" b="0" dirty="0">
                          <a:solidFill>
                            <a:srgbClr val="193771"/>
                          </a:solidFill>
                          <a:effectLst/>
                        </a:rPr>
                        <a:t>(б/у),  </a:t>
                      </a:r>
                      <a:r>
                        <a:rPr lang="ru-RU" sz="2300" b="1" dirty="0">
                          <a:solidFill>
                            <a:srgbClr val="193771"/>
                          </a:solidFill>
                          <a:effectLst/>
                        </a:rPr>
                        <a:t>Литература </a:t>
                      </a:r>
                      <a:r>
                        <a:rPr lang="ru-RU" sz="2300" b="0" dirty="0">
                          <a:solidFill>
                            <a:srgbClr val="193771"/>
                          </a:solidFill>
                          <a:effectLst/>
                        </a:rPr>
                        <a:t>(б/у)</a:t>
                      </a:r>
                      <a:endParaRPr lang="ru-RU" sz="2300" b="0" dirty="0">
                        <a:solidFill>
                          <a:srgbClr val="19377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44629545"/>
                  </a:ext>
                </a:extLst>
              </a:tr>
              <a:tr h="801874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19377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3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771"/>
                          </a:solidFill>
                          <a:effectLst/>
                          <a:uLnTx/>
                          <a:uFillTx/>
                        </a:rPr>
                        <a:t>Родной язык и родная литература </a:t>
                      </a:r>
                      <a:endParaRPr kumimoji="0" lang="ru-RU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9377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42900" algn="just">
                        <a:spcAft>
                          <a:spcPts val="0"/>
                        </a:spcAft>
                      </a:pPr>
                      <a:r>
                        <a:rPr lang="ru-RU" sz="2300" dirty="0">
                          <a:solidFill>
                            <a:srgbClr val="193771"/>
                          </a:solidFill>
                          <a:effectLst/>
                        </a:rPr>
                        <a:t>Родной язык (русский) </a:t>
                      </a:r>
                      <a:r>
                        <a:rPr kumimoji="0" lang="ru-RU" sz="23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771"/>
                          </a:solidFill>
                          <a:effectLst/>
                          <a:uLnTx/>
                          <a:uFillTx/>
                        </a:rPr>
                        <a:t>(б/у), </a:t>
                      </a:r>
                      <a:r>
                        <a:rPr lang="ru-RU" sz="2300" dirty="0">
                          <a:solidFill>
                            <a:srgbClr val="193771"/>
                          </a:solidFill>
                          <a:effectLst/>
                        </a:rPr>
                        <a:t>Родная литература (русская) </a:t>
                      </a:r>
                      <a:r>
                        <a:rPr kumimoji="0" lang="ru-RU" sz="23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771"/>
                          </a:solidFill>
                          <a:effectLst/>
                          <a:uLnTx/>
                          <a:uFillTx/>
                        </a:rPr>
                        <a:t>(б/у)</a:t>
                      </a:r>
                      <a:endParaRPr lang="ru-RU" sz="2300" dirty="0">
                        <a:solidFill>
                          <a:srgbClr val="19377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21147282"/>
                  </a:ext>
                </a:extLst>
              </a:tr>
              <a:tr h="447199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193771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3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771"/>
                          </a:solidFill>
                          <a:effectLst/>
                          <a:uLnTx/>
                          <a:uFillTx/>
                        </a:rPr>
                        <a:t>Иностранные языки</a:t>
                      </a:r>
                      <a:endParaRPr kumimoji="0" lang="ru-RU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9377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42900" algn="just">
                        <a:spcAft>
                          <a:spcPts val="0"/>
                        </a:spcAft>
                      </a:pPr>
                      <a:r>
                        <a:rPr lang="ru-RU" sz="2300" b="1" dirty="0">
                          <a:solidFill>
                            <a:srgbClr val="193771"/>
                          </a:solidFill>
                          <a:effectLst/>
                        </a:rPr>
                        <a:t>Иностранный язык (…) </a:t>
                      </a:r>
                      <a:r>
                        <a:rPr kumimoji="0" lang="ru-RU" sz="23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771"/>
                          </a:solidFill>
                          <a:effectLst/>
                          <a:uLnTx/>
                          <a:uFillTx/>
                        </a:rPr>
                        <a:t>(б/у), </a:t>
                      </a:r>
                      <a:r>
                        <a:rPr lang="ru-RU" sz="2300" b="0" dirty="0">
                          <a:solidFill>
                            <a:srgbClr val="193771"/>
                          </a:solidFill>
                          <a:effectLst/>
                        </a:rPr>
                        <a:t> </a:t>
                      </a:r>
                      <a:r>
                        <a:rPr lang="ru-RU" sz="2300" dirty="0">
                          <a:solidFill>
                            <a:srgbClr val="193771"/>
                          </a:solidFill>
                          <a:effectLst/>
                        </a:rPr>
                        <a:t>Второй иностранный язык (…) </a:t>
                      </a:r>
                      <a:r>
                        <a:rPr kumimoji="0" lang="ru-RU" sz="23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771"/>
                          </a:solidFill>
                          <a:effectLst/>
                          <a:uLnTx/>
                          <a:uFillTx/>
                        </a:rPr>
                        <a:t>(б/у) </a:t>
                      </a:r>
                      <a:endParaRPr lang="ru-RU" sz="2300" dirty="0">
                        <a:solidFill>
                          <a:srgbClr val="19377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91358499"/>
                  </a:ext>
                </a:extLst>
              </a:tr>
              <a:tr h="801874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193771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3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771"/>
                          </a:solidFill>
                          <a:effectLst/>
                          <a:uLnTx/>
                          <a:uFillTx/>
                        </a:rPr>
                        <a:t>Математика и информатика </a:t>
                      </a:r>
                      <a:endParaRPr kumimoji="0" lang="ru-RU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93771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42900" algn="just">
                        <a:spcAft>
                          <a:spcPts val="0"/>
                        </a:spcAft>
                      </a:pPr>
                      <a:r>
                        <a:rPr lang="ru-RU" sz="2300" b="1" dirty="0">
                          <a:solidFill>
                            <a:srgbClr val="193771"/>
                          </a:solidFill>
                          <a:effectLst/>
                        </a:rPr>
                        <a:t>Математика</a:t>
                      </a:r>
                      <a:r>
                        <a:rPr lang="ru-RU" sz="2300" dirty="0">
                          <a:solidFill>
                            <a:srgbClr val="193771"/>
                          </a:solidFill>
                          <a:effectLst/>
                        </a:rPr>
                        <a:t> </a:t>
                      </a:r>
                      <a:r>
                        <a:rPr kumimoji="0" lang="ru-RU" sz="23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771"/>
                          </a:solidFill>
                          <a:effectLst/>
                          <a:uLnTx/>
                          <a:uFillTx/>
                        </a:rPr>
                        <a:t>(б/у), </a:t>
                      </a:r>
                      <a:r>
                        <a:rPr lang="ru-RU" sz="2300" dirty="0">
                          <a:solidFill>
                            <a:srgbClr val="193771"/>
                          </a:solidFill>
                          <a:effectLst/>
                        </a:rPr>
                        <a:t>Информатика </a:t>
                      </a:r>
                      <a:r>
                        <a:rPr kumimoji="0" lang="ru-RU" sz="23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771"/>
                          </a:solidFill>
                          <a:effectLst/>
                          <a:uLnTx/>
                          <a:uFillTx/>
                        </a:rPr>
                        <a:t>(б/у), </a:t>
                      </a:r>
                      <a:endParaRPr lang="ru-RU" sz="2300" dirty="0">
                        <a:solidFill>
                          <a:srgbClr val="19377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5835101"/>
                  </a:ext>
                </a:extLst>
              </a:tr>
              <a:tr h="801874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193771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3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771"/>
                          </a:solidFill>
                          <a:effectLst/>
                          <a:uLnTx/>
                          <a:uFillTx/>
                        </a:rPr>
                        <a:t>Общественные науки</a:t>
                      </a:r>
                    </a:p>
                    <a:p>
                      <a:endParaRPr lang="ru-RU" sz="2300" dirty="0">
                        <a:solidFill>
                          <a:srgbClr val="19377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42900" algn="just">
                        <a:spcAft>
                          <a:spcPts val="0"/>
                        </a:spcAft>
                      </a:pPr>
                      <a:r>
                        <a:rPr lang="ru-RU" sz="2300" b="1" dirty="0">
                          <a:solidFill>
                            <a:srgbClr val="193771"/>
                          </a:solidFill>
                          <a:effectLst/>
                        </a:rPr>
                        <a:t>История</a:t>
                      </a:r>
                      <a:r>
                        <a:rPr lang="ru-RU" sz="2300" dirty="0">
                          <a:solidFill>
                            <a:srgbClr val="193771"/>
                          </a:solidFill>
                          <a:effectLst/>
                        </a:rPr>
                        <a:t> </a:t>
                      </a:r>
                      <a:r>
                        <a:rPr kumimoji="0" lang="ru-RU" sz="23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771"/>
                          </a:solidFill>
                          <a:effectLst/>
                          <a:uLnTx/>
                          <a:uFillTx/>
                        </a:rPr>
                        <a:t>(б/у), </a:t>
                      </a:r>
                      <a:r>
                        <a:rPr lang="ru-RU" sz="2300" dirty="0">
                          <a:solidFill>
                            <a:srgbClr val="193771"/>
                          </a:solidFill>
                          <a:effectLst/>
                        </a:rPr>
                        <a:t>География </a:t>
                      </a:r>
                      <a:r>
                        <a:rPr kumimoji="0" lang="ru-RU" sz="23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771"/>
                          </a:solidFill>
                          <a:effectLst/>
                          <a:uLnTx/>
                          <a:uFillTx/>
                        </a:rPr>
                        <a:t>(б/у), </a:t>
                      </a:r>
                      <a:r>
                        <a:rPr lang="ru-RU" sz="2300" dirty="0">
                          <a:solidFill>
                            <a:srgbClr val="193771"/>
                          </a:solidFill>
                          <a:effectLst/>
                        </a:rPr>
                        <a:t>Экономика </a:t>
                      </a:r>
                      <a:r>
                        <a:rPr kumimoji="0" lang="ru-RU" sz="23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771"/>
                          </a:solidFill>
                          <a:effectLst/>
                          <a:uLnTx/>
                          <a:uFillTx/>
                        </a:rPr>
                        <a:t>(б/у), </a:t>
                      </a:r>
                      <a:r>
                        <a:rPr lang="ru-RU" sz="2300" dirty="0">
                          <a:solidFill>
                            <a:srgbClr val="193771"/>
                          </a:solidFill>
                          <a:effectLst/>
                        </a:rPr>
                        <a:t>Право </a:t>
                      </a:r>
                      <a:r>
                        <a:rPr kumimoji="0" lang="ru-RU" sz="23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771"/>
                          </a:solidFill>
                          <a:effectLst/>
                          <a:uLnTx/>
                          <a:uFillTx/>
                        </a:rPr>
                        <a:t>(б/у), </a:t>
                      </a:r>
                      <a:endParaRPr lang="ru-RU" sz="2300" dirty="0">
                        <a:solidFill>
                          <a:srgbClr val="193771"/>
                        </a:solidFill>
                        <a:effectLst/>
                      </a:endParaRPr>
                    </a:p>
                    <a:p>
                      <a:pPr indent="342900" algn="just">
                        <a:spcAft>
                          <a:spcPts val="0"/>
                        </a:spcAft>
                      </a:pPr>
                      <a:r>
                        <a:rPr lang="ru-RU" sz="2300" dirty="0">
                          <a:solidFill>
                            <a:srgbClr val="193771"/>
                          </a:solidFill>
                          <a:effectLst/>
                        </a:rPr>
                        <a:t>Обществознание </a:t>
                      </a:r>
                      <a:r>
                        <a:rPr kumimoji="0" lang="ru-RU" sz="23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771"/>
                          </a:solidFill>
                          <a:effectLst/>
                          <a:uLnTx/>
                          <a:uFillTx/>
                        </a:rPr>
                        <a:t>(б), </a:t>
                      </a:r>
                      <a:r>
                        <a:rPr lang="ru-RU" sz="2300" dirty="0">
                          <a:solidFill>
                            <a:srgbClr val="193771"/>
                          </a:solidFill>
                          <a:effectLst/>
                        </a:rPr>
                        <a:t>Россия в мире </a:t>
                      </a:r>
                      <a:r>
                        <a:rPr kumimoji="0" lang="ru-RU" sz="23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771"/>
                          </a:solidFill>
                          <a:effectLst/>
                          <a:uLnTx/>
                          <a:uFillTx/>
                        </a:rPr>
                        <a:t>(б)</a:t>
                      </a:r>
                      <a:endParaRPr lang="ru-RU" sz="2300" dirty="0">
                        <a:solidFill>
                          <a:srgbClr val="19377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42938355"/>
                  </a:ext>
                </a:extLst>
              </a:tr>
              <a:tr h="801874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193771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3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771"/>
                          </a:solidFill>
                          <a:effectLst/>
                          <a:uLnTx/>
                          <a:uFillTx/>
                        </a:rPr>
                        <a:t>Естественные науки</a:t>
                      </a:r>
                    </a:p>
                    <a:p>
                      <a:endParaRPr lang="ru-RU" sz="2300" dirty="0">
                        <a:solidFill>
                          <a:srgbClr val="19377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42900" algn="just">
                        <a:spcAft>
                          <a:spcPts val="0"/>
                        </a:spcAft>
                      </a:pPr>
                      <a:r>
                        <a:rPr lang="ru-RU" sz="2300" dirty="0">
                          <a:solidFill>
                            <a:srgbClr val="193771"/>
                          </a:solidFill>
                          <a:effectLst/>
                        </a:rPr>
                        <a:t>Физика </a:t>
                      </a:r>
                      <a:r>
                        <a:rPr kumimoji="0" lang="ru-RU" sz="23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771"/>
                          </a:solidFill>
                          <a:effectLst/>
                          <a:uLnTx/>
                          <a:uFillTx/>
                        </a:rPr>
                        <a:t>(б/у), </a:t>
                      </a:r>
                      <a:r>
                        <a:rPr lang="ru-RU" sz="2300" dirty="0">
                          <a:solidFill>
                            <a:srgbClr val="193771"/>
                          </a:solidFill>
                          <a:effectLst/>
                        </a:rPr>
                        <a:t> </a:t>
                      </a:r>
                      <a:r>
                        <a:rPr lang="ru-RU" sz="2300" b="1" dirty="0">
                          <a:solidFill>
                            <a:srgbClr val="193771"/>
                          </a:solidFill>
                          <a:effectLst/>
                        </a:rPr>
                        <a:t>Астрономия</a:t>
                      </a:r>
                      <a:r>
                        <a:rPr lang="ru-RU" sz="2300" dirty="0">
                          <a:solidFill>
                            <a:srgbClr val="193771"/>
                          </a:solidFill>
                          <a:effectLst/>
                        </a:rPr>
                        <a:t> </a:t>
                      </a:r>
                      <a:r>
                        <a:rPr kumimoji="0" lang="ru-RU" sz="23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771"/>
                          </a:solidFill>
                          <a:effectLst/>
                          <a:uLnTx/>
                          <a:uFillTx/>
                        </a:rPr>
                        <a:t>(б), </a:t>
                      </a:r>
                      <a:r>
                        <a:rPr lang="ru-RU" sz="2300" dirty="0">
                          <a:solidFill>
                            <a:srgbClr val="193771"/>
                          </a:solidFill>
                          <a:effectLst/>
                        </a:rPr>
                        <a:t>Химия </a:t>
                      </a:r>
                      <a:r>
                        <a:rPr kumimoji="0" lang="ru-RU" sz="23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771"/>
                          </a:solidFill>
                          <a:effectLst/>
                          <a:uLnTx/>
                          <a:uFillTx/>
                        </a:rPr>
                        <a:t>(б/у), </a:t>
                      </a:r>
                      <a:r>
                        <a:rPr lang="ru-RU" sz="2300" dirty="0">
                          <a:solidFill>
                            <a:srgbClr val="193771"/>
                          </a:solidFill>
                          <a:effectLst/>
                        </a:rPr>
                        <a:t>Биология </a:t>
                      </a:r>
                      <a:r>
                        <a:rPr kumimoji="0" lang="ru-RU" sz="23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771"/>
                          </a:solidFill>
                          <a:effectLst/>
                          <a:uLnTx/>
                          <a:uFillTx/>
                        </a:rPr>
                        <a:t>(б/у),</a:t>
                      </a:r>
                      <a:endParaRPr lang="ru-RU" sz="2300" dirty="0">
                        <a:solidFill>
                          <a:srgbClr val="193771"/>
                        </a:solidFill>
                        <a:effectLst/>
                      </a:endParaRPr>
                    </a:p>
                    <a:p>
                      <a:pPr indent="342900" algn="just">
                        <a:spcAft>
                          <a:spcPts val="0"/>
                        </a:spcAft>
                      </a:pPr>
                      <a:r>
                        <a:rPr lang="ru-RU" sz="2300" dirty="0">
                          <a:solidFill>
                            <a:srgbClr val="193771"/>
                          </a:solidFill>
                          <a:effectLst/>
                        </a:rPr>
                        <a:t>Естествознание </a:t>
                      </a:r>
                      <a:r>
                        <a:rPr kumimoji="0" lang="ru-RU" sz="230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193771"/>
                          </a:solidFill>
                          <a:effectLst/>
                          <a:uLnTx/>
                          <a:uFillTx/>
                        </a:rPr>
                        <a:t>(б)</a:t>
                      </a:r>
                      <a:endParaRPr lang="ru-RU" sz="2300" dirty="0">
                        <a:solidFill>
                          <a:srgbClr val="19377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941727081"/>
                  </a:ext>
                </a:extLst>
              </a:tr>
              <a:tr h="803996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193771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3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93771"/>
                          </a:solidFill>
                          <a:effectLst/>
                          <a:uLnTx/>
                          <a:uFillTx/>
                        </a:rPr>
                        <a:t>Физическая культура, экология и ОБЖ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42900" algn="just">
                        <a:spcAft>
                          <a:spcPts val="0"/>
                        </a:spcAft>
                      </a:pPr>
                      <a:r>
                        <a:rPr lang="ru-RU" sz="2300" b="1" dirty="0">
                          <a:solidFill>
                            <a:srgbClr val="193771"/>
                          </a:solidFill>
                          <a:effectLst/>
                        </a:rPr>
                        <a:t>Физическая культура </a:t>
                      </a:r>
                      <a:r>
                        <a:rPr lang="ru-RU" sz="2300" dirty="0">
                          <a:solidFill>
                            <a:srgbClr val="193771"/>
                          </a:solidFill>
                          <a:effectLst/>
                        </a:rPr>
                        <a:t>(б), Экология (б),</a:t>
                      </a:r>
                    </a:p>
                    <a:p>
                      <a:pPr indent="342900" algn="just">
                        <a:spcAft>
                          <a:spcPts val="0"/>
                        </a:spcAft>
                      </a:pPr>
                      <a:r>
                        <a:rPr lang="ru-RU" sz="2300" b="1" dirty="0">
                          <a:solidFill>
                            <a:srgbClr val="193771"/>
                          </a:solidFill>
                          <a:effectLst/>
                        </a:rPr>
                        <a:t>Основы безопасности жизнедеятельности </a:t>
                      </a:r>
                      <a:r>
                        <a:rPr lang="ru-RU" sz="2300" dirty="0">
                          <a:solidFill>
                            <a:srgbClr val="193771"/>
                          </a:solidFill>
                          <a:effectLst/>
                        </a:rPr>
                        <a:t>(б)</a:t>
                      </a:r>
                      <a:endParaRPr lang="ru-RU" sz="2300" dirty="0">
                        <a:solidFill>
                          <a:srgbClr val="19377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63498772"/>
                  </a:ext>
                </a:extLst>
              </a:tr>
              <a:tr h="698473"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rgbClr val="19377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rgbClr val="19377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42900"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193771"/>
                          </a:solidFill>
                          <a:effectLst/>
                        </a:rPr>
                        <a:t>+ Индивидуальный проект (учебный курс)</a:t>
                      </a:r>
                      <a:endParaRPr lang="ru-RU" sz="2400" dirty="0">
                        <a:solidFill>
                          <a:srgbClr val="19377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800380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1218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35" y="242370"/>
            <a:ext cx="11953301" cy="1927953"/>
          </a:xfrm>
        </p:spPr>
        <p:txBody>
          <a:bodyPr/>
          <a:lstStyle/>
          <a:p>
            <a:pPr marL="228600" lvl="0" indent="-228600">
              <a:spcBef>
                <a:spcPts val="1000"/>
              </a:spcBef>
            </a:pPr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Подготовка к проведению Всероссийских проверочных работ в профессиональных образовательных организациях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en-US" sz="2800" dirty="0">
                <a:solidFill>
                  <a:prstClr val="black"/>
                </a:solidFill>
                <a:latin typeface="Calibri"/>
                <a:ea typeface="+mn-ea"/>
                <a:cs typeface="+mn-cs"/>
                <a:hlinkClick r:id="rId2"/>
              </a:rPr>
              <a:t>https://fioco.ru/vpr-spo</a:t>
            </a:r>
            <a:r>
              <a:rPr lang="ru-RU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ru-RU" sz="2000" dirty="0" smtClean="0">
                <a:solidFill>
                  <a:srgbClr val="193771"/>
                </a:solidFill>
                <a:latin typeface="Calibri"/>
                <a:ea typeface="+mn-ea"/>
                <a:cs typeface="+mn-cs"/>
              </a:rPr>
              <a:t>- нормативные документы</a:t>
            </a:r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en-US" sz="2800" dirty="0">
                <a:solidFill>
                  <a:prstClr val="black"/>
                </a:solidFill>
                <a:latin typeface="Calibri"/>
                <a:ea typeface="+mn-ea"/>
                <a:cs typeface="+mn-cs"/>
                <a:hlinkClick r:id="rId3"/>
              </a:rPr>
              <a:t>https://fioco.ru/demo-vpr-spo</a:t>
            </a:r>
            <a:r>
              <a:rPr lang="ru-RU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ru-RU" sz="2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 </a:t>
            </a:r>
            <a:r>
              <a:rPr lang="ru-RU" sz="2000" dirty="0" smtClean="0">
                <a:solidFill>
                  <a:srgbClr val="193771"/>
                </a:solidFill>
                <a:latin typeface="Calibri"/>
                <a:ea typeface="+mn-ea"/>
                <a:cs typeface="+mn-cs"/>
              </a:rPr>
              <a:t>образцы </a:t>
            </a:r>
            <a:r>
              <a:rPr lang="ru-RU" sz="2000" dirty="0">
                <a:solidFill>
                  <a:srgbClr val="193771"/>
                </a:solidFill>
                <a:latin typeface="Calibri"/>
                <a:ea typeface="+mn-ea"/>
                <a:cs typeface="+mn-cs"/>
              </a:rPr>
              <a:t>проверочных работ для проведения ВПР СПО в </a:t>
            </a:r>
            <a:r>
              <a:rPr lang="ru-RU" sz="2000" dirty="0" smtClean="0">
                <a:solidFill>
                  <a:srgbClr val="193771"/>
                </a:solidFill>
                <a:latin typeface="Calibri"/>
                <a:ea typeface="+mn-ea"/>
                <a:cs typeface="+mn-cs"/>
              </a:rPr>
              <a:t>2021г.</a:t>
            </a:r>
            <a:r>
              <a:rPr lang="ru-RU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endParaRPr lang="ru-RU" sz="2800" b="1" i="0" dirty="0">
              <a:solidFill>
                <a:srgbClr val="C0000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18642" y="2666082"/>
            <a:ext cx="5464366" cy="3510880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>
                <a:solidFill>
                  <a:srgbClr val="193771"/>
                </a:solidFill>
              </a:rPr>
              <a:t>Для </a:t>
            </a:r>
            <a:r>
              <a:rPr lang="ru-RU" sz="2000" dirty="0">
                <a:solidFill>
                  <a:srgbClr val="193771"/>
                </a:solidFill>
              </a:rPr>
              <a:t>обучающихся ПЕРВЫХ КУРСОВ по очной форме обучения по образовательным программам СПО на базе основного общего </a:t>
            </a:r>
            <a:r>
              <a:rPr lang="ru-RU" sz="2000" dirty="0" smtClean="0">
                <a:solidFill>
                  <a:srgbClr val="193771"/>
                </a:solidFill>
              </a:rPr>
              <a:t>образования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193771"/>
                </a:solidFill>
              </a:rPr>
              <a:t>п</a:t>
            </a:r>
            <a:r>
              <a:rPr lang="ru-RU" sz="2000" dirty="0" smtClean="0">
                <a:solidFill>
                  <a:srgbClr val="193771"/>
                </a:solidFill>
              </a:rPr>
              <a:t>о 11 общеобразовательным дисциплинам;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193771"/>
                </a:solidFill>
              </a:rPr>
              <a:t>для оценки </a:t>
            </a:r>
            <a:r>
              <a:rPr lang="ru-RU" sz="2000" dirty="0" err="1" smtClean="0">
                <a:solidFill>
                  <a:srgbClr val="193771"/>
                </a:solidFill>
              </a:rPr>
              <a:t>метапредметных</a:t>
            </a:r>
            <a:r>
              <a:rPr lang="ru-RU" sz="2000" dirty="0" smtClean="0">
                <a:solidFill>
                  <a:srgbClr val="193771"/>
                </a:solidFill>
              </a:rPr>
              <a:t> результатов обучения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72200" y="2599981"/>
            <a:ext cx="5181600" cy="3576982"/>
          </a:xfrm>
        </p:spPr>
        <p:txBody>
          <a:bodyPr/>
          <a:lstStyle/>
          <a:p>
            <a:pPr marL="0" lvl="0" indent="0">
              <a:buNone/>
            </a:pPr>
            <a:r>
              <a:rPr lang="ru-RU" sz="2000" dirty="0" smtClean="0">
                <a:solidFill>
                  <a:srgbClr val="193771"/>
                </a:solidFill>
              </a:rPr>
              <a:t>Для</a:t>
            </a:r>
            <a:r>
              <a:rPr lang="ru-RU" sz="2000" dirty="0">
                <a:solidFill>
                  <a:srgbClr val="193771"/>
                </a:solidFill>
              </a:rPr>
              <a:t> обучающихся по программам среднего профессионального образования, ЗАВЕРШИВШИХ в предыдущем учебном году освоение общеобразовательных предметов, проходящих обучение по очной форме на базе основного общего </a:t>
            </a:r>
            <a:r>
              <a:rPr lang="ru-RU" sz="2000" dirty="0" smtClean="0">
                <a:solidFill>
                  <a:srgbClr val="193771"/>
                </a:solidFill>
              </a:rPr>
              <a:t>образования </a:t>
            </a:r>
          </a:p>
          <a:p>
            <a:pPr marL="0" lvl="0" indent="0">
              <a:buNone/>
            </a:pPr>
            <a:r>
              <a:rPr lang="ru-RU" sz="2000" dirty="0" smtClean="0">
                <a:solidFill>
                  <a:srgbClr val="193771"/>
                </a:solidFill>
              </a:rPr>
              <a:t>по 12 общеобразовательным дисциплинам;</a:t>
            </a:r>
          </a:p>
          <a:p>
            <a:pPr marL="0" lvl="0" indent="0">
              <a:buNone/>
            </a:pPr>
            <a:r>
              <a:rPr lang="ru-RU" sz="2000" dirty="0" smtClean="0">
                <a:solidFill>
                  <a:srgbClr val="193771"/>
                </a:solidFill>
              </a:rPr>
              <a:t> </a:t>
            </a:r>
            <a:r>
              <a:rPr lang="ru-RU" sz="2000" dirty="0">
                <a:solidFill>
                  <a:srgbClr val="193771"/>
                </a:solidFill>
              </a:rPr>
              <a:t>для оценки </a:t>
            </a:r>
            <a:r>
              <a:rPr lang="ru-RU" sz="2000" dirty="0" err="1">
                <a:solidFill>
                  <a:srgbClr val="193771"/>
                </a:solidFill>
              </a:rPr>
              <a:t>метапредметных</a:t>
            </a:r>
            <a:r>
              <a:rPr lang="ru-RU" sz="2000" dirty="0">
                <a:solidFill>
                  <a:srgbClr val="193771"/>
                </a:solidFill>
              </a:rPr>
              <a:t> результатов обучения</a:t>
            </a:r>
          </a:p>
          <a:p>
            <a:pPr marL="0" lvl="0" indent="0">
              <a:buNone/>
            </a:pPr>
            <a:endParaRPr lang="ru-RU" sz="2000" dirty="0">
              <a:solidFill>
                <a:srgbClr val="19377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884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354" y="365130"/>
            <a:ext cx="11788048" cy="670456"/>
          </a:xfrm>
        </p:spPr>
        <p:txBody>
          <a:bodyPr/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Рекомендации по подготовке обучающихся к ВПР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3389" y="1333041"/>
            <a:ext cx="11721946" cy="5177928"/>
          </a:xfrm>
        </p:spPr>
        <p:txBody>
          <a:bodyPr/>
          <a:lstStyle/>
          <a:p>
            <a:pPr marL="457200" lvl="0" indent="-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srgbClr val="193771"/>
                </a:solidFill>
                <a:ea typeface="Calibri"/>
              </a:rPr>
              <a:t>Целесообразно </a:t>
            </a:r>
            <a:r>
              <a:rPr lang="ru-RU" sz="2000" dirty="0">
                <a:solidFill>
                  <a:srgbClr val="193771"/>
                </a:solidFill>
                <a:ea typeface="Calibri"/>
              </a:rPr>
              <a:t>в начале учебного года провести стартовую диагностику образовательных достижений обучающихся</a:t>
            </a:r>
            <a:r>
              <a:rPr lang="ru-RU" sz="2000" dirty="0" smtClean="0">
                <a:solidFill>
                  <a:srgbClr val="193771"/>
                </a:solidFill>
                <a:ea typeface="Calibri"/>
              </a:rPr>
              <a:t>, используя  демоверсии ВПР СПО, чтобы </a:t>
            </a:r>
            <a:r>
              <a:rPr lang="ru-RU" sz="2000" dirty="0">
                <a:solidFill>
                  <a:srgbClr val="193771"/>
                </a:solidFill>
                <a:ea typeface="Calibri"/>
              </a:rPr>
              <a:t>дифференцировать обучающихся по уровню </a:t>
            </a:r>
            <a:r>
              <a:rPr lang="ru-RU" sz="2000" dirty="0" smtClean="0">
                <a:solidFill>
                  <a:srgbClr val="193771"/>
                </a:solidFill>
                <a:ea typeface="Calibri"/>
              </a:rPr>
              <a:t>подготовки.</a:t>
            </a:r>
            <a:endParaRPr lang="ru-RU" sz="2000" dirty="0">
              <a:solidFill>
                <a:srgbClr val="193771"/>
              </a:solidFill>
            </a:endParaRPr>
          </a:p>
          <a:p>
            <a:pPr marL="457200" lvl="0" indent="-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srgbClr val="193771"/>
                </a:solidFill>
              </a:rPr>
              <a:t>Р</a:t>
            </a:r>
            <a:r>
              <a:rPr lang="ru-RU" sz="2000" dirty="0" smtClean="0">
                <a:solidFill>
                  <a:srgbClr val="193771"/>
                </a:solidFill>
                <a:ea typeface="Calibri"/>
              </a:rPr>
              <a:t>екомендуем</a:t>
            </a:r>
            <a:r>
              <a:rPr lang="ru-RU" sz="2000" dirty="0" smtClean="0">
                <a:solidFill>
                  <a:srgbClr val="193771"/>
                </a:solidFill>
              </a:rPr>
              <a:t> познакомить </a:t>
            </a:r>
            <a:r>
              <a:rPr lang="ru-RU" sz="2000" dirty="0">
                <a:solidFill>
                  <a:srgbClr val="193771"/>
                </a:solidFill>
              </a:rPr>
              <a:t>обучающихся с </a:t>
            </a:r>
            <a:r>
              <a:rPr lang="ru-RU" sz="2000" dirty="0" smtClean="0">
                <a:solidFill>
                  <a:srgbClr val="193771"/>
                </a:solidFill>
              </a:rPr>
              <a:t>системой </a:t>
            </a:r>
            <a:r>
              <a:rPr lang="ru-RU" sz="2000" dirty="0">
                <a:solidFill>
                  <a:srgbClr val="193771"/>
                </a:solidFill>
              </a:rPr>
              <a:t>оценивания проверочной работы по </a:t>
            </a:r>
            <a:r>
              <a:rPr lang="ru-RU" sz="2000" dirty="0" smtClean="0">
                <a:solidFill>
                  <a:srgbClr val="193771"/>
                </a:solidFill>
              </a:rPr>
              <a:t>предмету и </a:t>
            </a:r>
            <a:r>
              <a:rPr lang="ru-RU" sz="2000" dirty="0" smtClean="0">
                <a:solidFill>
                  <a:srgbClr val="193771"/>
                </a:solidFill>
                <a:ea typeface="Calibri"/>
              </a:rPr>
              <a:t>детально </a:t>
            </a:r>
            <a:r>
              <a:rPr lang="ru-RU" sz="2000" dirty="0">
                <a:solidFill>
                  <a:srgbClr val="193771"/>
                </a:solidFill>
                <a:ea typeface="Calibri"/>
              </a:rPr>
              <a:t>рассмотреть с обучающимися критерии оценивания </a:t>
            </a:r>
            <a:r>
              <a:rPr lang="ru-RU" sz="2000" dirty="0" smtClean="0">
                <a:solidFill>
                  <a:srgbClr val="193771"/>
                </a:solidFill>
              </a:rPr>
              <a:t>выполнения </a:t>
            </a:r>
            <a:r>
              <a:rPr lang="ru-RU" sz="2000" dirty="0">
                <a:solidFill>
                  <a:srgbClr val="193771"/>
                </a:solidFill>
              </a:rPr>
              <a:t>заданий с развёрнутым </a:t>
            </a:r>
            <a:r>
              <a:rPr lang="ru-RU" sz="2000" dirty="0" smtClean="0">
                <a:solidFill>
                  <a:srgbClr val="193771"/>
                </a:solidFill>
              </a:rPr>
              <a:t>ответом.</a:t>
            </a:r>
          </a:p>
          <a:p>
            <a:pPr marL="457200" lvl="0" indent="-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srgbClr val="193771"/>
                </a:solidFill>
                <a:ea typeface="Calibri"/>
              </a:rPr>
              <a:t>Необходимо </a:t>
            </a:r>
            <a:r>
              <a:rPr lang="ru-RU" sz="2000" dirty="0">
                <a:solidFill>
                  <a:srgbClr val="193771"/>
                </a:solidFill>
                <a:ea typeface="Calibri"/>
              </a:rPr>
              <a:t>объяснять </a:t>
            </a:r>
            <a:r>
              <a:rPr lang="ru-RU" sz="2000" dirty="0" smtClean="0">
                <a:solidFill>
                  <a:srgbClr val="193771"/>
                </a:solidFill>
                <a:ea typeface="Calibri"/>
              </a:rPr>
              <a:t>обучающимся </a:t>
            </a:r>
            <a:r>
              <a:rPr lang="ru-RU" sz="2000" dirty="0">
                <a:solidFill>
                  <a:srgbClr val="193771"/>
                </a:solidFill>
                <a:ea typeface="Calibri"/>
              </a:rPr>
              <a:t>структуру различных заданий </a:t>
            </a:r>
            <a:r>
              <a:rPr lang="ru-RU" sz="2000" dirty="0" smtClean="0">
                <a:solidFill>
                  <a:srgbClr val="193771"/>
                </a:solidFill>
                <a:ea typeface="Calibri"/>
              </a:rPr>
              <a:t>проверочной работы</a:t>
            </a:r>
            <a:r>
              <a:rPr lang="ru-RU" sz="2000" dirty="0">
                <a:solidFill>
                  <a:srgbClr val="193771"/>
                </a:solidFill>
                <a:ea typeface="Calibri"/>
              </a:rPr>
              <a:t>, отрабатывать навыки распознавания этой структуры в определенных заданиях. </a:t>
            </a:r>
          </a:p>
          <a:p>
            <a:pPr marL="457200" lvl="0" indent="-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srgbClr val="193771"/>
                </a:solidFill>
                <a:ea typeface="Calibri"/>
              </a:rPr>
              <a:t>Полезны </a:t>
            </a:r>
            <a:r>
              <a:rPr lang="ru-RU" sz="2000" dirty="0">
                <a:solidFill>
                  <a:srgbClr val="193771"/>
                </a:solidFill>
                <a:ea typeface="Calibri"/>
              </a:rPr>
              <a:t>также систематическое проведение и оценка выполнения индивидуальных работ по отдельным заданиям на каждый из проверяемых </a:t>
            </a:r>
            <a:r>
              <a:rPr lang="ru-RU" sz="2000" dirty="0" smtClean="0">
                <a:solidFill>
                  <a:srgbClr val="193771"/>
                </a:solidFill>
                <a:ea typeface="Calibri"/>
              </a:rPr>
              <a:t>в рамках проверочной работы способов деятельности в рамках текущего контроля успеваемости.  Такой  </a:t>
            </a:r>
            <a:r>
              <a:rPr lang="ru-RU" sz="2000" dirty="0">
                <a:solidFill>
                  <a:srgbClr val="193771"/>
                </a:solidFill>
                <a:ea typeface="Calibri"/>
              </a:rPr>
              <a:t>промежуточный контроль призван диагностировать как состояние знаний по изученному материалу, так и степень </a:t>
            </a:r>
            <a:r>
              <a:rPr lang="ru-RU" sz="2000" dirty="0" err="1">
                <a:solidFill>
                  <a:srgbClr val="193771"/>
                </a:solidFill>
                <a:ea typeface="Calibri"/>
              </a:rPr>
              <a:t>сформированности</a:t>
            </a:r>
            <a:r>
              <a:rPr lang="ru-RU" sz="2000" dirty="0">
                <a:solidFill>
                  <a:srgbClr val="193771"/>
                </a:solidFill>
                <a:ea typeface="Calibri"/>
              </a:rPr>
              <a:t> проверяемых умений. </a:t>
            </a:r>
          </a:p>
          <a:p>
            <a:pPr marL="457200" lvl="0" indent="-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srgbClr val="193771"/>
                </a:solidFill>
                <a:ea typeface="Calibri"/>
              </a:rPr>
              <a:t>В </a:t>
            </a:r>
            <a:r>
              <a:rPr lang="ru-RU" sz="2000" dirty="0">
                <a:solidFill>
                  <a:srgbClr val="193771"/>
                </a:solidFill>
                <a:ea typeface="Calibri"/>
              </a:rPr>
              <a:t>целях обеспечения дифференцированной подготовки к </a:t>
            </a:r>
            <a:r>
              <a:rPr lang="ru-RU" sz="2000" dirty="0" smtClean="0">
                <a:solidFill>
                  <a:srgbClr val="193771"/>
                </a:solidFill>
                <a:ea typeface="Calibri"/>
              </a:rPr>
              <a:t>ВПР далее </a:t>
            </a:r>
            <a:r>
              <a:rPr lang="ru-RU" sz="2000" dirty="0">
                <a:solidFill>
                  <a:srgbClr val="193771"/>
                </a:solidFill>
                <a:ea typeface="Calibri"/>
              </a:rPr>
              <a:t>целесообразно проводить </a:t>
            </a:r>
            <a:r>
              <a:rPr lang="ru-RU" sz="2000" dirty="0" smtClean="0">
                <a:solidFill>
                  <a:srgbClr val="193771"/>
                </a:solidFill>
                <a:ea typeface="Calibri"/>
              </a:rPr>
              <a:t> </a:t>
            </a:r>
            <a:r>
              <a:rPr lang="ru-RU" sz="2000" dirty="0">
                <a:solidFill>
                  <a:srgbClr val="193771"/>
                </a:solidFill>
                <a:ea typeface="Calibri"/>
              </a:rPr>
              <a:t>диагностирующее тематическое и промежуточное тестирование (по завершению изучения тем и крупных разделов), при этом результаты выполнения работ каждым </a:t>
            </a:r>
            <a:r>
              <a:rPr lang="ru-RU" sz="2000" dirty="0" smtClean="0">
                <a:solidFill>
                  <a:srgbClr val="193771"/>
                </a:solidFill>
                <a:ea typeface="Calibri"/>
              </a:rPr>
              <a:t>обучающимся </a:t>
            </a:r>
            <a:r>
              <a:rPr lang="ru-RU" sz="2000" dirty="0">
                <a:solidFill>
                  <a:srgbClr val="193771"/>
                </a:solidFill>
                <a:ea typeface="Calibri"/>
              </a:rPr>
              <a:t>сравнивать и фиксировать динамику освоения как знаний, так и умений (способов деятельности).</a:t>
            </a:r>
          </a:p>
          <a:p>
            <a:pPr marL="457200" lvl="0" indent="-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ru-RU" sz="2000" dirty="0" smtClean="0">
              <a:solidFill>
                <a:srgbClr val="193771"/>
              </a:solidFill>
              <a:ea typeface="Calibri"/>
            </a:endParaRPr>
          </a:p>
          <a:p>
            <a:pPr marL="457200" lvl="0" indent="-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ru-RU" sz="2000" dirty="0">
              <a:solidFill>
                <a:srgbClr val="193771"/>
              </a:solidFill>
              <a:ea typeface="Calibri"/>
            </a:endParaRPr>
          </a:p>
          <a:p>
            <a:pPr marL="457200" lvl="0" indent="-457200" algn="just">
              <a:buFont typeface="+mj-lt"/>
              <a:buAutoNum type="arabicPeriod"/>
            </a:pPr>
            <a:endParaRPr lang="ru-RU" sz="2400" dirty="0">
              <a:solidFill>
                <a:srgbClr val="193771"/>
              </a:solidFill>
            </a:endParaRPr>
          </a:p>
          <a:p>
            <a:pPr marL="457200" lvl="0" indent="-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ru-RU" sz="2400" dirty="0">
              <a:solidFill>
                <a:srgbClr val="19377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781" y="-1"/>
            <a:ext cx="3084723" cy="1476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29197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3414</TotalTime>
  <Words>923</Words>
  <Application>Microsoft Office PowerPoint</Application>
  <PresentationFormat>Произвольный</PresentationFormat>
  <Paragraphs>140</Paragraphs>
  <Slides>11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Тема Office</vt:lpstr>
      <vt:lpstr>1_Тема Office</vt:lpstr>
      <vt:lpstr>2_Тема Office</vt:lpstr>
      <vt:lpstr>Презентация PowerPoint</vt:lpstr>
      <vt:lpstr>Нормативное правовое обеспечение реализации  ФГОС среднего общего образования в профессиональных образовательных организациях (с учетом изменений на 2021-2022 уч.г.)</vt:lpstr>
      <vt:lpstr>Презентация PowerPoint</vt:lpstr>
      <vt:lpstr>Структура рабочей программы по учебному предмету</vt:lpstr>
      <vt:lpstr> Раздел 3 рабочей программы учебного предмета (учебного курса) «Тематическое планирование, в том числе с учетом рабочей программы воспитания с указанием количества часов, отводимых на освоение каждой темы»   В тематическом планировании рабочей программы необходимо указать воспитательный потенциал занятия при изучении конкретных разделов учебной дисциплины с учетом содержания рабочей программы воспитания ПОО (личностные результаты реализации программы воспитания) </vt:lpstr>
      <vt:lpstr>Гигиенические требования к организации образовательного процесса (СанПиН1.2.3685-21, таблица 6.6.) </vt:lpstr>
      <vt:lpstr>Обязательные предметные области ФГОС СОО (п. 18.3.1)</vt:lpstr>
      <vt:lpstr> Подготовка к проведению Всероссийских проверочных работ в профессиональных образовательных организациях https://fioco.ru/vpr-spo - нормативные документы https://fioco.ru/demo-vpr-spo - образцы проверочных работ для проведения ВПР СПО в 2021г. </vt:lpstr>
      <vt:lpstr>Рекомендации по подготовке обучающихся к ВПР </vt:lpstr>
      <vt:lpstr>Решение заседания секции преподавателей общеобразоввательных дисциплин РУМО СПО (26.08.2021)</vt:lpstr>
      <vt:lpstr>Автономное образовательное учреждение Вологодской области дополнительного профессионального образования  «Вологодский  институт развития образования»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Качество планирования образовательной деятельности в условиях реализации требований ФГОС</dc:title>
  <dc:creator>Елена Фролова</dc:creator>
  <cp:lastModifiedBy>USER</cp:lastModifiedBy>
  <cp:revision>277</cp:revision>
  <cp:lastPrinted>2020-03-16T07:45:31Z</cp:lastPrinted>
  <dcterms:created xsi:type="dcterms:W3CDTF">2017-04-16T10:01:56Z</dcterms:created>
  <dcterms:modified xsi:type="dcterms:W3CDTF">2021-08-27T08:15:16Z</dcterms:modified>
</cp:coreProperties>
</file>