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91" r:id="rId3"/>
    <p:sldId id="400" r:id="rId4"/>
    <p:sldId id="415" r:id="rId5"/>
    <p:sldId id="412" r:id="rId6"/>
    <p:sldId id="411" r:id="rId7"/>
    <p:sldId id="414" r:id="rId8"/>
    <p:sldId id="404" r:id="rId9"/>
    <p:sldId id="405" r:id="rId10"/>
    <p:sldId id="406" r:id="rId11"/>
    <p:sldId id="413" r:id="rId12"/>
    <p:sldId id="270" r:id="rId13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786"/>
    <a:srgbClr val="001F5C"/>
    <a:srgbClr val="D5DEE7"/>
    <a:srgbClr val="1372AD"/>
    <a:srgbClr val="D3DCE5"/>
    <a:srgbClr val="D1DBE7"/>
    <a:srgbClr val="F26724"/>
    <a:srgbClr val="E62B25"/>
    <a:srgbClr val="F99B1C"/>
    <a:srgbClr val="F18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66" autoAdjust="0"/>
  </p:normalViewPr>
  <p:slideViewPr>
    <p:cSldViewPr snapToGrid="0">
      <p:cViewPr varScale="1">
        <p:scale>
          <a:sx n="74" d="100"/>
          <a:sy n="74" d="100"/>
        </p:scale>
        <p:origin x="-1092" y="-90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6" y="854094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" y="2640555"/>
            <a:ext cx="3079561" cy="153774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389118" y="2802873"/>
            <a:ext cx="529372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 и подростки 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современном информационном обществе: 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социализации 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пути их решения </a:t>
            </a:r>
          </a:p>
          <a:p>
            <a:endParaRPr lang="ru-RU" sz="1200" dirty="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21918" y="5089214"/>
            <a:ext cx="434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Алиева Эвелина Факировна, </a:t>
            </a:r>
          </a:p>
          <a:p>
            <a:pPr algn="l">
              <a:spcBef>
                <a:spcPts val="0"/>
              </a:spcBef>
            </a:pP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и.о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директора ФИРО РАНХиГС,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к.пед.наук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/>
            <a:endParaRPr lang="ru-RU" sz="12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Радионова Ольга Радиславовна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algn="just"/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директор НИЦ стратегии, проектирования и правового обеспечения ФИРО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РАНХиГС,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к.пед.наук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доцент </a:t>
            </a:r>
          </a:p>
          <a:p>
            <a:pPr algn="l">
              <a:spcBef>
                <a:spcPts val="0"/>
              </a:spcBef>
            </a:pP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0"/>
              </a:spcBef>
            </a:pPr>
            <a:endParaRPr lang="en-US" sz="1200" u="sng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5770" y="5874044"/>
            <a:ext cx="176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 августа 20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года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г.Вологда</a:t>
            </a:r>
            <a:endParaRPr lang="ru-RU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ru-RU" sz="12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BAF9DD0-D8A4-4B52-A81A-809AA2A14E8B}"/>
              </a:ext>
            </a:extLst>
          </p:cNvPr>
          <p:cNvSpPr txBox="1"/>
          <p:nvPr/>
        </p:nvSpPr>
        <p:spPr>
          <a:xfrm>
            <a:off x="5052058" y="502280"/>
            <a:ext cx="3967843" cy="1690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Областной педагогический совет Вологодской области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Стратегическая сессия 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«Реализация программы воспитания 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образовательных организациях региона: 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задач к управленческим решениям»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1" t="27679" r="39079" b="46507"/>
          <a:stretch/>
        </p:blipFill>
        <p:spPr bwMode="auto">
          <a:xfrm>
            <a:off x="7797399" y="4625788"/>
            <a:ext cx="2108601" cy="202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9" t="48957" r="42331" b="23897"/>
          <a:stretch/>
        </p:blipFill>
        <p:spPr bwMode="auto">
          <a:xfrm>
            <a:off x="7342094" y="2649071"/>
            <a:ext cx="2563906" cy="1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31985" r="22178" b="19852"/>
          <a:stretch/>
        </p:blipFill>
        <p:spPr bwMode="auto">
          <a:xfrm>
            <a:off x="1" y="2810435"/>
            <a:ext cx="7342093" cy="389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0" y="1293314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РАБОТ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0146" y="1796143"/>
            <a:ext cx="97393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50000"/>
              </a:spcBef>
              <a:buClr>
                <a:srgbClr val="C00000"/>
              </a:buClr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Разработка системы оценивания субъективного благополучия семей российских школьников на разных ступенях общего образования на основе выделения социально-психологических факторов семейной и школьной среды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t="28890" r="12762" b="3892"/>
          <a:stretch/>
        </p:blipFill>
        <p:spPr bwMode="auto">
          <a:xfrm>
            <a:off x="4222377" y="3913094"/>
            <a:ext cx="3575022" cy="277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6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4" t="24873" r="64964" b="10526"/>
          <a:stretch/>
        </p:blipFill>
        <p:spPr bwMode="auto">
          <a:xfrm>
            <a:off x="1" y="1653988"/>
            <a:ext cx="2435190" cy="51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t="29040" r="23754" b="4128"/>
          <a:stretch/>
        </p:blipFill>
        <p:spPr bwMode="auto">
          <a:xfrm>
            <a:off x="3424705" y="1880653"/>
            <a:ext cx="6243730" cy="497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-3" y="1196560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1" y="1173186"/>
            <a:ext cx="9324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ФУНДАМЕНТАЛЬНЫЕ И ПРИКЛАДНЫЕ РЕЗУЛЬТАТЫ НАУЧНО-ИССЛЕДОВАТЕЛЬСКОЙ РАБОТЫ:</a:t>
            </a:r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>
            <a:off x="2380129" y="2433918"/>
            <a:ext cx="1035425" cy="0"/>
          </a:xfrm>
          <a:prstGeom prst="straightConnector1">
            <a:avLst/>
          </a:prstGeom>
          <a:noFill/>
          <a:ln w="38100" cap="flat" cmpd="sng" algn="ctr">
            <a:solidFill>
              <a:srgbClr val="3A6786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1707776" y="3460377"/>
            <a:ext cx="2075330" cy="0"/>
          </a:xfrm>
          <a:prstGeom prst="straightConnector1">
            <a:avLst/>
          </a:prstGeom>
          <a:noFill/>
          <a:ln w="38100" cap="flat" cmpd="sng" algn="ctr">
            <a:solidFill>
              <a:srgbClr val="3A6786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>
            <a:off x="2541494" y="4327072"/>
            <a:ext cx="1532965" cy="0"/>
          </a:xfrm>
          <a:prstGeom prst="straightConnector1">
            <a:avLst/>
          </a:prstGeom>
          <a:noFill/>
          <a:ln w="38100" cap="flat" cmpd="sng" algn="ctr">
            <a:solidFill>
              <a:srgbClr val="3A6786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1707776" y="5244353"/>
            <a:ext cx="2743202" cy="0"/>
          </a:xfrm>
          <a:prstGeom prst="straightConnector1">
            <a:avLst/>
          </a:prstGeom>
          <a:noFill/>
          <a:ln w="38100" cap="flat" cmpd="sng" algn="ctr">
            <a:solidFill>
              <a:srgbClr val="3A6786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2380129" y="6364942"/>
            <a:ext cx="2375650" cy="0"/>
          </a:xfrm>
          <a:prstGeom prst="straightConnector1">
            <a:avLst/>
          </a:prstGeom>
          <a:noFill/>
          <a:ln w="38100" cap="flat" cmpd="sng" algn="ctr">
            <a:solidFill>
              <a:srgbClr val="3A6786"/>
            </a:solidFill>
            <a:prstDash val="solid"/>
            <a:round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19441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" y="2988747"/>
            <a:ext cx="2827683" cy="8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8878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678878" y="3165800"/>
            <a:ext cx="5227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Благодарим за внимание!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4103" y="4289598"/>
            <a:ext cx="279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alieva-ef@ranepa.ru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11BA39-62E4-4E96-80EC-DAB6D0B962AC}"/>
              </a:ext>
            </a:extLst>
          </p:cNvPr>
          <p:cNvSpPr txBox="1"/>
          <p:nvPr/>
        </p:nvSpPr>
        <p:spPr>
          <a:xfrm>
            <a:off x="1244103" y="4566597"/>
            <a:ext cx="279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radionova-or@ranepa.ru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0" y="1293314"/>
            <a:ext cx="5453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 НАУЧНО-ИССЛЕДОВАТЕЛЬСКОЙ РАБОТЫ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96627" y="2092321"/>
            <a:ext cx="91864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программ, </a:t>
            </a:r>
          </a:p>
          <a:p>
            <a:pPr>
              <a:spcBef>
                <a:spcPts val="1200"/>
              </a:spcBef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методических материалов </a:t>
            </a:r>
          </a:p>
          <a:p>
            <a:pPr>
              <a:spcBef>
                <a:spcPts val="1200"/>
              </a:spcBef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рекомендаций </a:t>
            </a:r>
          </a:p>
          <a:p>
            <a:pPr>
              <a:spcBef>
                <a:spcPts val="1200"/>
              </a:spcBef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вопросам социализации детей и подростков </a:t>
            </a:r>
          </a:p>
          <a:p>
            <a:pPr>
              <a:spcBef>
                <a:spcPts val="1200"/>
              </a:spcBef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современном информационном пространстве</a:t>
            </a:r>
          </a:p>
          <a:p>
            <a:pPr algn="l">
              <a:spcBef>
                <a:spcPct val="50000"/>
              </a:spcBef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0" y="1293314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ЗАДАЧИ НАУЧНО-ИССЛЕДОВАТЕЛЬСКОЙ РАБОТЫ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09728" y="1841492"/>
            <a:ext cx="5913120" cy="4801314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Анализ:</a:t>
            </a:r>
          </a:p>
          <a:p>
            <a:pPr marL="285750" indent="-285750" algn="l">
              <a:spcBef>
                <a:spcPct val="50000"/>
              </a:spcBef>
              <a:buClr>
                <a:srgbClr val="C00000"/>
              </a:buClr>
              <a:buFontTx/>
              <a:buChar char="-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подходов к разработке программ социализации</a:t>
            </a:r>
          </a:p>
          <a:p>
            <a:pPr marL="285750" indent="-285750" algn="l">
              <a:spcBef>
                <a:spcPct val="50000"/>
              </a:spcBef>
              <a:buClr>
                <a:srgbClr val="C00000"/>
              </a:buClr>
              <a:buFontTx/>
              <a:buChar char="-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исследований психологического благополучия</a:t>
            </a:r>
          </a:p>
          <a:p>
            <a:pPr marL="285750" indent="-285750" algn="l">
              <a:spcBef>
                <a:spcPct val="50000"/>
              </a:spcBef>
              <a:buClr>
                <a:srgbClr val="C00000"/>
              </a:buClr>
              <a:buFontTx/>
              <a:buChar char="-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механизмов межведомственного взаимодействия 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апробация:</a:t>
            </a:r>
          </a:p>
          <a:p>
            <a:pPr marL="285750" indent="-285750" algn="l">
              <a:spcBef>
                <a:spcPct val="50000"/>
              </a:spcBef>
              <a:buClr>
                <a:srgbClr val="C00000"/>
              </a:buClr>
              <a:buFontTx/>
              <a:buChar char="-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 социализации детей и подростков</a:t>
            </a:r>
          </a:p>
          <a:p>
            <a:pPr marL="285750" indent="-285750" algn="l">
              <a:spcBef>
                <a:spcPct val="50000"/>
              </a:spcBef>
              <a:buClr>
                <a:srgbClr val="C00000"/>
              </a:buClr>
              <a:buFontTx/>
              <a:buChar char="-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оценивания субъективного благополучия семей российских школьников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Разработка:</a:t>
            </a:r>
          </a:p>
          <a:p>
            <a:pPr marL="285750" indent="-285750" algn="l">
              <a:spcBef>
                <a:spcPct val="50000"/>
              </a:spcBef>
              <a:buClr>
                <a:srgbClr val="C00000"/>
              </a:buClr>
              <a:buFontTx/>
              <a:buChar char="-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банка методик</a:t>
            </a:r>
          </a:p>
          <a:p>
            <a:pPr marL="285750" indent="-285750" algn="l">
              <a:spcBef>
                <a:spcPct val="50000"/>
              </a:spcBef>
              <a:buClr>
                <a:srgbClr val="C00000"/>
              </a:buClr>
              <a:buFontTx/>
              <a:buChar char="-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методических рекомендаций</a:t>
            </a:r>
          </a:p>
          <a:p>
            <a:pPr marL="285750" indent="-285750" algn="l">
              <a:spcBef>
                <a:spcPct val="50000"/>
              </a:spcBef>
              <a:buClr>
                <a:srgbClr val="C00000"/>
              </a:buClr>
              <a:buFontTx/>
              <a:buChar char="-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024562" y="1829550"/>
            <a:ext cx="3806825" cy="483209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и методология НИР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Подходы к оценке качества:</a:t>
            </a:r>
          </a:p>
          <a:p>
            <a:pPr marL="285750" indent="-285750" algn="l">
              <a:spcBef>
                <a:spcPct val="50000"/>
              </a:spcBef>
              <a:buClr>
                <a:srgbClr val="C00000"/>
              </a:buClr>
              <a:buFontTx/>
              <a:buChar char="-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системный</a:t>
            </a:r>
          </a:p>
          <a:p>
            <a:pPr marL="285750" indent="-285750" algn="l">
              <a:spcBef>
                <a:spcPct val="50000"/>
              </a:spcBef>
              <a:buClr>
                <a:srgbClr val="C00000"/>
              </a:buClr>
              <a:buFontTx/>
              <a:buChar char="-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системно-деятельностный функциональный</a:t>
            </a:r>
          </a:p>
          <a:p>
            <a:pPr marL="285750" indent="-285750" algn="l">
              <a:spcBef>
                <a:spcPct val="50000"/>
              </a:spcBef>
              <a:buClr>
                <a:srgbClr val="C00000"/>
              </a:buClr>
              <a:buFontTx/>
              <a:buChar char="-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процессный</a:t>
            </a:r>
            <a:endParaRPr lang="ru-RU" sz="1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анализа:</a:t>
            </a:r>
          </a:p>
          <a:p>
            <a:pPr marL="285750" indent="-285750" algn="l">
              <a:spcBef>
                <a:spcPct val="50000"/>
              </a:spcBef>
              <a:buClr>
                <a:srgbClr val="C00000"/>
              </a:buClr>
              <a:buFontTx/>
              <a:buChar char="-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проблемно-ориентированного;</a:t>
            </a:r>
          </a:p>
          <a:p>
            <a:pPr marL="285750" indent="-285750" algn="l">
              <a:spcBef>
                <a:spcPct val="50000"/>
              </a:spcBef>
              <a:buClr>
                <a:srgbClr val="C00000"/>
              </a:buClr>
              <a:buFontTx/>
              <a:buChar char="-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структурного.</a:t>
            </a:r>
          </a:p>
          <a:p>
            <a:pPr marL="285750" indent="-285750" algn="l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оценки:</a:t>
            </a:r>
          </a:p>
          <a:p>
            <a:pPr marL="285750" indent="-285750" algn="l">
              <a:spcBef>
                <a:spcPct val="50000"/>
              </a:spcBef>
              <a:buClr>
                <a:srgbClr val="C00000"/>
              </a:buClr>
              <a:buFontTx/>
              <a:buChar char="-"/>
            </a:pP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критериальные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spcBef>
                <a:spcPct val="50000"/>
              </a:spcBef>
              <a:buClr>
                <a:srgbClr val="C00000"/>
              </a:buClr>
              <a:buFontTx/>
              <a:buChar char="-"/>
            </a:pP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квалиметрические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14528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6" t="29041" r="16244" b="4918"/>
          <a:stretch/>
        </p:blipFill>
        <p:spPr bwMode="auto">
          <a:xfrm>
            <a:off x="443753" y="1734986"/>
            <a:ext cx="8780929" cy="506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-1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0" y="1293314"/>
            <a:ext cx="6530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НАУЧНО-ИССЛЕДОВАТЕЛЬСКОЙ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5580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68225" r="8864" b="19748"/>
          <a:stretch/>
        </p:blipFill>
        <p:spPr bwMode="auto">
          <a:xfrm>
            <a:off x="309021" y="5879318"/>
            <a:ext cx="9198050" cy="95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t="45848" r="14786" b="36357"/>
          <a:stretch/>
        </p:blipFill>
        <p:spPr bwMode="auto">
          <a:xfrm>
            <a:off x="4034118" y="4760109"/>
            <a:ext cx="5669317" cy="93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-1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-1" y="1796143"/>
            <a:ext cx="970343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50000"/>
              </a:spcBef>
              <a:buClr>
                <a:srgbClr val="C00000"/>
              </a:buClr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Обоснование научно-методических подходов к разработке программ социализации детей и подростков в информационном обществе</a:t>
            </a:r>
          </a:p>
          <a:p>
            <a:pPr algn="l">
              <a:spcBef>
                <a:spcPts val="0"/>
              </a:spcBef>
              <a:buClr>
                <a:srgbClr val="C00000"/>
              </a:buClr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1.1.Анализ отечественных подходов</a:t>
            </a:r>
          </a:p>
          <a:p>
            <a:pPr algn="l">
              <a:spcBef>
                <a:spcPts val="0"/>
              </a:spcBef>
              <a:buClr>
                <a:srgbClr val="C00000"/>
              </a:buClr>
            </a:pPr>
            <a:endParaRPr lang="ru-RU" sz="1800" dirty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  <a:buClr>
                <a:srgbClr val="C00000"/>
              </a:buClr>
            </a:pPr>
            <a:endParaRPr lang="ru-RU" sz="1800" dirty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  <a:buClr>
                <a:srgbClr val="C00000"/>
              </a:buClr>
            </a:pPr>
            <a:endParaRPr lang="ru-RU" sz="1800" dirty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  <a:buClr>
                <a:srgbClr val="C00000"/>
              </a:buClr>
            </a:pPr>
            <a:endParaRPr lang="ru-RU" sz="1800" dirty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  <a:buClr>
                <a:srgbClr val="C00000"/>
              </a:buClr>
            </a:pPr>
            <a:endParaRPr lang="ru-RU" sz="1800" dirty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  <a:buClr>
                <a:srgbClr val="C00000"/>
              </a:buClr>
            </a:pPr>
            <a:endParaRPr lang="ru-RU" sz="1800" dirty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  <a:buClr>
                <a:srgbClr val="C00000"/>
              </a:buClr>
            </a:pPr>
            <a:endParaRPr lang="ru-RU" sz="1800" dirty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  <a:buClr>
                <a:srgbClr val="C00000"/>
              </a:buClr>
            </a:pP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  <a:buClr>
                <a:srgbClr val="C00000"/>
              </a:buClr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1.2. Анализ зарубежных подходов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0"/>
              </a:spcBef>
              <a:buClr>
                <a:srgbClr val="C00000"/>
              </a:buClr>
            </a:pP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  <a:buClr>
                <a:srgbClr val="C00000"/>
              </a:buClr>
            </a:pP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  <a:buClr>
                <a:srgbClr val="C00000"/>
              </a:buClr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1.3. Обоснование научно-методических подходов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0"/>
              </a:spcBef>
              <a:buClr>
                <a:srgbClr val="C00000"/>
              </a:buClr>
            </a:pPr>
            <a:endParaRPr lang="en-US" sz="18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0"/>
              </a:spcBef>
              <a:buClr>
                <a:srgbClr val="C00000"/>
              </a:buClr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9" t="30030" r="28226" b="31775"/>
          <a:stretch/>
        </p:blipFill>
        <p:spPr bwMode="auto">
          <a:xfrm>
            <a:off x="280733" y="2823882"/>
            <a:ext cx="3866750" cy="180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t="35662" r="46856" b="31618"/>
          <a:stretch/>
        </p:blipFill>
        <p:spPr bwMode="auto">
          <a:xfrm>
            <a:off x="4147483" y="2374424"/>
            <a:ext cx="5023411" cy="241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3">
            <a:extLst>
              <a:ext uri="{FF2B5EF4-FFF2-40B4-BE49-F238E27FC236}">
                <a16:creationId xmlns="" xmlns:a16="http://schemas.microsoft.com/office/drawing/2014/main" id="{B016DAAF-2FE8-4EA3-A965-B85EA3A3F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3314"/>
            <a:ext cx="6530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НАУЧНО-ИССЛЕДОВАТЕЛЬСКОЙ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20949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61366" y="1796143"/>
            <a:ext cx="9529642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179388">
              <a:spcBef>
                <a:spcPts val="0"/>
              </a:spcBef>
              <a:buClr>
                <a:srgbClr val="C00000"/>
              </a:buClr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Анализ исследований психологического благополучия детей и подростков </a:t>
            </a:r>
            <a:endParaRPr lang="ru-RU" sz="18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179388">
              <a:spcBef>
                <a:spcPts val="0"/>
              </a:spcBef>
              <a:buClr>
                <a:srgbClr val="C00000"/>
              </a:buClr>
            </a:pPr>
            <a:r>
              <a:rPr lang="ru-RU" sz="1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современном образовательном пространстве и в социальных сетях</a:t>
            </a:r>
          </a:p>
          <a:p>
            <a:pPr algn="l">
              <a:spcBef>
                <a:spcPts val="0"/>
              </a:spcBef>
              <a:buClr>
                <a:srgbClr val="C00000"/>
              </a:buClr>
            </a:pPr>
            <a:r>
              <a:rPr lang="en-US" sz="1800" dirty="0">
                <a:solidFill>
                  <a:srgbClr val="3A6786"/>
                </a:solidFill>
              </a:rPr>
              <a:t>2</a:t>
            </a:r>
            <a:r>
              <a:rPr lang="ru-RU" sz="1800" dirty="0">
                <a:solidFill>
                  <a:srgbClr val="3A6786"/>
                </a:solidFill>
              </a:rPr>
              <a:t>.</a:t>
            </a:r>
            <a:r>
              <a:rPr lang="en-US" sz="1800" dirty="0">
                <a:solidFill>
                  <a:srgbClr val="3A6786"/>
                </a:solidFill>
              </a:rPr>
              <a:t>1</a:t>
            </a:r>
            <a:r>
              <a:rPr lang="ru-RU" sz="1800" dirty="0">
                <a:solidFill>
                  <a:srgbClr val="3A6786"/>
                </a:solidFill>
              </a:rPr>
              <a:t>.Анализ зарубежных исследований </a:t>
            </a:r>
            <a:r>
              <a:rPr lang="en-US" sz="1800" dirty="0">
                <a:solidFill>
                  <a:srgbClr val="3A6786"/>
                </a:solidFill>
              </a:rPr>
              <a:t>        </a:t>
            </a:r>
            <a:r>
              <a:rPr lang="ru-RU" sz="1800" dirty="0">
                <a:solidFill>
                  <a:srgbClr val="3A6786"/>
                </a:solidFill>
              </a:rPr>
              <a:t>2.2.</a:t>
            </a:r>
            <a:r>
              <a:rPr lang="en-US" sz="1800" dirty="0">
                <a:solidFill>
                  <a:srgbClr val="3A6786"/>
                </a:solidFill>
              </a:rPr>
              <a:t> </a:t>
            </a:r>
            <a:r>
              <a:rPr lang="ru-RU" sz="1800" dirty="0">
                <a:solidFill>
                  <a:srgbClr val="3A6786"/>
                </a:solidFill>
              </a:rPr>
              <a:t>Анализ отечественных исследований</a:t>
            </a:r>
            <a:endParaRPr lang="en-US" sz="1800" dirty="0">
              <a:solidFill>
                <a:srgbClr val="3A6786"/>
              </a:solidFill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ru-RU" sz="1800" i="1" dirty="0">
                <a:solidFill>
                  <a:srgbClr val="3A6786"/>
                </a:solidFill>
              </a:rPr>
              <a:t>БЛАГОПОЛУЧИЕ: СУБЪЕКТИВНОЕ, СОЦИАЛЬНОЕ, ПСИХОЛОГИЧЕСКОЕ</a:t>
            </a:r>
          </a:p>
          <a:p>
            <a:pPr algn="l">
              <a:spcBef>
                <a:spcPct val="50000"/>
              </a:spcBef>
              <a:buClr>
                <a:srgbClr val="C00000"/>
              </a:buClr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ct val="50000"/>
              </a:spcBef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ct val="50000"/>
              </a:spcBef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ct val="50000"/>
              </a:spcBef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endParaRPr lang="ru-RU" sz="1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4" t="30425" r="19529" b="3415"/>
          <a:stretch/>
        </p:blipFill>
        <p:spPr bwMode="auto">
          <a:xfrm>
            <a:off x="4701243" y="3169792"/>
            <a:ext cx="5204757" cy="368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3" t="34008" r="45219" b="16912"/>
          <a:stretch/>
        </p:blipFill>
        <p:spPr bwMode="auto">
          <a:xfrm>
            <a:off x="6432" y="3153335"/>
            <a:ext cx="4747391" cy="370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3">
            <a:extLst>
              <a:ext uri="{FF2B5EF4-FFF2-40B4-BE49-F238E27FC236}">
                <a16:creationId xmlns="" xmlns:a16="http://schemas.microsoft.com/office/drawing/2014/main" id="{47DC3493-6F16-49A8-85E1-C02F1880A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3314"/>
            <a:ext cx="6530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НАУЧНО-ИССЛЕДОВАТЕЛЬСКОЙ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9612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7" t="29040" r="19431" b="3411"/>
          <a:stretch/>
        </p:blipFill>
        <p:spPr bwMode="auto">
          <a:xfrm>
            <a:off x="2459496" y="1810564"/>
            <a:ext cx="7446504" cy="504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61366" y="1796143"/>
            <a:ext cx="9529642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just">
              <a:spcBef>
                <a:spcPct val="50000"/>
              </a:spcBef>
              <a:buClr>
                <a:srgbClr val="C00000"/>
              </a:buClr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Анализ </a:t>
            </a:r>
          </a:p>
          <a:p>
            <a:pPr marL="179388" indent="-179388" algn="just">
              <a:spcBef>
                <a:spcPct val="50000"/>
              </a:spcBef>
              <a:buClr>
                <a:srgbClr val="C00000"/>
              </a:buClr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исследований </a:t>
            </a:r>
          </a:p>
          <a:p>
            <a:pPr marL="179388" indent="-179388" algn="just">
              <a:spcBef>
                <a:spcPct val="50000"/>
              </a:spcBef>
              <a:buClr>
                <a:srgbClr val="C00000"/>
              </a:buClr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психологического </a:t>
            </a:r>
          </a:p>
          <a:p>
            <a:pPr marL="179388" indent="-179388" algn="just">
              <a:spcBef>
                <a:spcPct val="50000"/>
              </a:spcBef>
              <a:buClr>
                <a:srgbClr val="C00000"/>
              </a:buClr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благополучия</a:t>
            </a:r>
          </a:p>
          <a:p>
            <a:pPr marL="179388" indent="-179388" algn="just">
              <a:spcBef>
                <a:spcPct val="50000"/>
              </a:spcBef>
              <a:buClr>
                <a:srgbClr val="C00000"/>
              </a:buClr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 и подростков </a:t>
            </a:r>
          </a:p>
          <a:p>
            <a:pPr marL="179388" indent="-179388" algn="just">
              <a:spcBef>
                <a:spcPct val="50000"/>
              </a:spcBef>
              <a:buClr>
                <a:srgbClr val="C00000"/>
              </a:buClr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современном </a:t>
            </a:r>
          </a:p>
          <a:p>
            <a:pPr marL="179388" indent="-179388" algn="just">
              <a:spcBef>
                <a:spcPct val="50000"/>
              </a:spcBef>
              <a:buClr>
                <a:srgbClr val="C00000"/>
              </a:buClr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образовательном </a:t>
            </a:r>
          </a:p>
          <a:p>
            <a:pPr marL="179388" indent="-179388" algn="just">
              <a:spcBef>
                <a:spcPct val="50000"/>
              </a:spcBef>
              <a:buClr>
                <a:srgbClr val="C00000"/>
              </a:buClr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пространстве </a:t>
            </a:r>
          </a:p>
          <a:p>
            <a:pPr marL="179388" indent="-179388" algn="just">
              <a:spcBef>
                <a:spcPct val="50000"/>
              </a:spcBef>
              <a:buClr>
                <a:srgbClr val="C00000"/>
              </a:buClr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 социальных </a:t>
            </a:r>
          </a:p>
          <a:p>
            <a:pPr marL="179388" indent="-179388" algn="just">
              <a:spcBef>
                <a:spcPct val="50000"/>
              </a:spcBef>
              <a:buClr>
                <a:srgbClr val="C00000"/>
              </a:buClr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сетях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="" xmlns:a16="http://schemas.microsoft.com/office/drawing/2014/main" id="{0B02BAFB-D36E-4152-8EC6-4465FE587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3314"/>
            <a:ext cx="6530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НАУЧНО-ИССЛЕДОВАТЕЛЬСКОЙ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7781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2" t="31018" r="33327" b="5314"/>
          <a:stretch/>
        </p:blipFill>
        <p:spPr bwMode="auto">
          <a:xfrm>
            <a:off x="-17375" y="2891118"/>
            <a:ext cx="3552904" cy="396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7" t="27758" r="37886" b="10845"/>
          <a:stretch/>
        </p:blipFill>
        <p:spPr bwMode="auto">
          <a:xfrm>
            <a:off x="7007432" y="3226013"/>
            <a:ext cx="2898568" cy="34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9976A75-7460-144B-BE0D-5DCDC4934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852" y="2650727"/>
            <a:ext cx="2853114" cy="242681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18929" y="1840295"/>
            <a:ext cx="965708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50000"/>
              </a:spcBef>
              <a:buClr>
                <a:srgbClr val="C00000"/>
              </a:buClr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Анализ механизмов межведомственного взаимодействия по вопросам семей, воспитывающих детей и подростков, имеющих психолого-педагогические проблемы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.1. Анализ зарубежного опыта совершенствования  3.2. Анализ современных отечественных практик механизмов межведомственного взаимодействия 		становления и совершенствования механизмов 						межведомственного взаимодействия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6" t="54350" r="32719" b="16782"/>
          <a:stretch/>
        </p:blipFill>
        <p:spPr bwMode="auto">
          <a:xfrm>
            <a:off x="3535528" y="4975412"/>
            <a:ext cx="3697941" cy="184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3">
            <a:extLst>
              <a:ext uri="{FF2B5EF4-FFF2-40B4-BE49-F238E27FC236}">
                <a16:creationId xmlns="" xmlns:a16="http://schemas.microsoft.com/office/drawing/2014/main" id="{DC1675B6-45C9-488D-BF3F-0FB0DB4D9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3314"/>
            <a:ext cx="6530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НАУЧНО-ИССЛЕДОВАТЕЛЬСКОЙ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150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2" t="35974" r="39614" b="30807"/>
          <a:stretch/>
        </p:blipFill>
        <p:spPr bwMode="auto">
          <a:xfrm>
            <a:off x="5486708" y="4600459"/>
            <a:ext cx="4101353" cy="225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4" cstate="print"/>
          <a:srcRect l="10869" t="40653" r="10971" b="25288"/>
          <a:stretch>
            <a:fillRect/>
          </a:stretch>
        </p:blipFill>
        <p:spPr bwMode="auto">
          <a:xfrm>
            <a:off x="152651" y="4921624"/>
            <a:ext cx="4674843" cy="193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 l="10871" t="39927" r="14562" b="28481"/>
          <a:stretch>
            <a:fillRect/>
          </a:stretch>
        </p:blipFill>
        <p:spPr bwMode="auto">
          <a:xfrm>
            <a:off x="128055" y="2696024"/>
            <a:ext cx="4502468" cy="195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28055" y="1796143"/>
            <a:ext cx="9580721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50000"/>
              </a:spcBef>
              <a:buClr>
                <a:srgbClr val="C00000"/>
              </a:buClr>
            </a:pP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Разработка программ социализации детей и подростков в современном информационном обществе, направленных на повышение личностной устойчивости к конфликтам и профилактике социально-опасного поведения, в том числе в социальных сетях</a:t>
            </a:r>
          </a:p>
          <a:p>
            <a:pPr marL="179388" indent="-179388" algn="just">
              <a:spcBef>
                <a:spcPts val="0"/>
              </a:spcBef>
              <a:buClr>
                <a:srgbClr val="C00000"/>
              </a:buClr>
            </a:pPr>
            <a:r>
              <a:rPr lang="ru-RU" sz="1200" dirty="0">
                <a:solidFill>
                  <a:srgbClr val="3A67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Наиболее интересные формы проведения проектов (мероприятий)</a:t>
            </a:r>
          </a:p>
          <a:p>
            <a:pPr marL="179388" indent="-179388" algn="just">
              <a:spcBef>
                <a:spcPts val="0"/>
              </a:spcBef>
              <a:buClr>
                <a:srgbClr val="C00000"/>
              </a:buClr>
            </a:pPr>
            <a:r>
              <a:rPr lang="ru-RU" sz="1200" b="1" dirty="0">
                <a:solidFill>
                  <a:srgbClr val="3A67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школьников </a:t>
            </a:r>
            <a:r>
              <a:rPr lang="ru-RU" sz="1200" dirty="0">
                <a:solidFill>
                  <a:srgbClr val="3A67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(% от числа опрошенных)</a:t>
            </a:r>
            <a:endParaRPr lang="ru-RU" sz="1800" b="1" dirty="0">
              <a:solidFill>
                <a:srgbClr val="3A67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</a:pPr>
            <a:endPara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</a:pPr>
            <a:endPara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</a:pPr>
            <a:endPara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</a:pPr>
            <a:endPara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 algn="just">
              <a:spcBef>
                <a:spcPts val="0"/>
              </a:spcBef>
              <a:buClr>
                <a:srgbClr val="C00000"/>
              </a:buClr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 algn="just">
              <a:spcBef>
                <a:spcPts val="0"/>
              </a:spcBef>
              <a:buClr>
                <a:srgbClr val="C00000"/>
              </a:buClr>
            </a:pPr>
            <a:r>
              <a:rPr lang="ru-RU" sz="1200" dirty="0">
                <a:solidFill>
                  <a:srgbClr val="3A67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Наиболее интересные формы проведения проектов (мероприятий)</a:t>
            </a:r>
          </a:p>
          <a:p>
            <a:pPr marL="179388" indent="-179388" algn="just">
              <a:spcBef>
                <a:spcPts val="0"/>
              </a:spcBef>
              <a:buClr>
                <a:srgbClr val="C00000"/>
              </a:buClr>
            </a:pPr>
            <a:r>
              <a:rPr lang="ru-RU" sz="1200" b="1" dirty="0">
                <a:solidFill>
                  <a:srgbClr val="3A67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педагогов </a:t>
            </a:r>
            <a:r>
              <a:rPr lang="ru-RU" sz="1200" dirty="0">
                <a:solidFill>
                  <a:srgbClr val="3A67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(% от числа опрошенных)</a:t>
            </a:r>
            <a:endParaRPr lang="ru-RU" sz="1200" b="1" dirty="0">
              <a:solidFill>
                <a:srgbClr val="3A67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</a:pPr>
            <a:endPara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</a:pPr>
            <a:endPara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</a:pPr>
            <a:endPara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</a:pPr>
            <a:endPara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1" t="30536" r="40786" b="38928"/>
          <a:stretch/>
        </p:blipFill>
        <p:spPr bwMode="auto">
          <a:xfrm>
            <a:off x="5419165" y="2570083"/>
            <a:ext cx="4007223" cy="207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3">
            <a:extLst>
              <a:ext uri="{FF2B5EF4-FFF2-40B4-BE49-F238E27FC236}">
                <a16:creationId xmlns="" xmlns:a16="http://schemas.microsoft.com/office/drawing/2014/main" id="{0D1A5529-6497-464D-9BF9-EAAFDFDAE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3314"/>
            <a:ext cx="6530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НАУЧНО-ИССЛЕДОВАТЕЛЬСКОЙ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1505200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9446</TotalTime>
  <Words>404</Words>
  <Application>Microsoft Office PowerPoint</Application>
  <PresentationFormat>Лист A4 (210x297 мм)</PresentationFormat>
  <Paragraphs>118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Лаврищева Анастасия Анатольевна</dc:creator>
  <cp:lastModifiedBy>Игорь</cp:lastModifiedBy>
  <cp:revision>294</cp:revision>
  <dcterms:created xsi:type="dcterms:W3CDTF">2003-02-28T13:27:04Z</dcterms:created>
  <dcterms:modified xsi:type="dcterms:W3CDTF">2021-08-24T10:42:12Z</dcterms:modified>
</cp:coreProperties>
</file>