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7"/>
  </p:notesMasterIdLst>
  <p:sldIdLst>
    <p:sldId id="256" r:id="rId2"/>
    <p:sldId id="270" r:id="rId3"/>
    <p:sldId id="257" r:id="rId4"/>
    <p:sldId id="273" r:id="rId5"/>
    <p:sldId id="258" r:id="rId6"/>
    <p:sldId id="269" r:id="rId7"/>
    <p:sldId id="275" r:id="rId8"/>
    <p:sldId id="259" r:id="rId9"/>
    <p:sldId id="276" r:id="rId10"/>
    <p:sldId id="263" r:id="rId11"/>
    <p:sldId id="277" r:id="rId12"/>
    <p:sldId id="278" r:id="rId13"/>
    <p:sldId id="262" r:id="rId14"/>
    <p:sldId id="265" r:id="rId15"/>
    <p:sldId id="279" r:id="rId16"/>
    <p:sldId id="267" r:id="rId17"/>
    <p:sldId id="271" r:id="rId18"/>
    <p:sldId id="272" r:id="rId19"/>
    <p:sldId id="280" r:id="rId20"/>
    <p:sldId id="286" r:id="rId21"/>
    <p:sldId id="281" r:id="rId22"/>
    <p:sldId id="282" r:id="rId23"/>
    <p:sldId id="283" r:id="rId24"/>
    <p:sldId id="285" r:id="rId25"/>
    <p:sldId id="284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13BC4-AF33-45CD-A65A-3D09C82AD64A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C20FD-848E-49D0-A454-951FD7416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626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C20FD-848E-49D0-A454-951FD741651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02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91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45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13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3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3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9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68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58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99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029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8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71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away.php?to=https://fumo-spo.ru/files/lib/fl_f7177163c833dff4b38fc8d2872f1ec6_1625203965.pdf&amp;post=27374206_19069&amp;cc_key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edu.gov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0803" y="2037820"/>
            <a:ext cx="6766561" cy="208823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Методические рекомендации  по реализации среднего общего образования в пределах освоения образовательных программ среднего профессионального образования на базе основного общего образования с учетом требований федеральных государственных образовательных стандартов и получаемой профессии/специальности 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среднего профессионального образования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91680" y="4814393"/>
            <a:ext cx="6400800" cy="1494927"/>
          </a:xfrm>
        </p:spPr>
        <p:txBody>
          <a:bodyPr>
            <a:noAutofit/>
          </a:bodyPr>
          <a:lstStyle/>
          <a:p>
            <a:pPr algn="r"/>
            <a:r>
              <a:rPr lang="ru-RU" sz="1400" b="1" dirty="0" smtClean="0">
                <a:solidFill>
                  <a:srgbClr val="002060"/>
                </a:solidFill>
              </a:rPr>
              <a:t>Секция преподавателей общеобразовательных дисциплин</a:t>
            </a:r>
          </a:p>
          <a:p>
            <a:pPr algn="r"/>
            <a:r>
              <a:rPr lang="ru-RU" sz="1400" b="1" dirty="0" smtClean="0">
                <a:solidFill>
                  <a:srgbClr val="002060"/>
                </a:solidFill>
              </a:rPr>
              <a:t>Руководитель секции Егорова Елена Викторовна,</a:t>
            </a:r>
          </a:p>
          <a:p>
            <a:pPr algn="r"/>
            <a:r>
              <a:rPr lang="ru-RU" sz="1400" b="1" dirty="0" smtClean="0">
                <a:solidFill>
                  <a:srgbClr val="002060"/>
                </a:solidFill>
              </a:rPr>
              <a:t>Заместитель директора по УМР </a:t>
            </a:r>
          </a:p>
          <a:p>
            <a:pPr algn="r"/>
            <a:r>
              <a:rPr lang="ru-RU" sz="1400" b="1" dirty="0" smtClean="0">
                <a:solidFill>
                  <a:srgbClr val="002060"/>
                </a:solidFill>
              </a:rPr>
              <a:t>БПОУ ВО «Череповецкий технологический колледж»</a:t>
            </a:r>
          </a:p>
          <a:p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764704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Региональное учебно-методическое объединение по среднему профессиональному образованию Вологодской области</a:t>
            </a:r>
            <a:endParaRPr lang="ru-RU" sz="1600" b="1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s://sun9-54.userapi.com/impf/c855224/v855224886/6bbd/QCF-fOPvlgA.jpg?size=945x945&amp;quality=96&amp;proxy=1&amp;sign=3527435bfcea2edacf7f21ec3937fbcd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363"/>
            <a:ext cx="706388" cy="70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75656" y="26064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АОУ ВО ДПО «Вологодский институт развития образования»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09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Алгоритм формирования общеобразовательного цикла УП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4104456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Определить профиль </a:t>
            </a:r>
            <a:r>
              <a:rPr lang="ru-RU" sz="1600" dirty="0" smtClean="0">
                <a:solidFill>
                  <a:schemeClr val="tx1"/>
                </a:solidFill>
              </a:rPr>
              <a:t>(естественнонаучный, гуманитарный, социально-экономический, технологический)</a:t>
            </a:r>
          </a:p>
          <a:p>
            <a:pPr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Включить в учебный план </a:t>
            </a:r>
            <a:r>
              <a:rPr lang="ru-RU" sz="1600" b="1" u="sng" dirty="0" smtClean="0">
                <a:solidFill>
                  <a:schemeClr val="tx1"/>
                </a:solidFill>
              </a:rPr>
              <a:t>обязательные</a:t>
            </a:r>
            <a:r>
              <a:rPr lang="ru-RU" sz="1600" b="1" dirty="0" smtClean="0">
                <a:solidFill>
                  <a:schemeClr val="tx1"/>
                </a:solidFill>
              </a:rPr>
              <a:t> учебные предметы, не менее одного из каждой предметной области</a:t>
            </a:r>
          </a:p>
          <a:p>
            <a:pPr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Для </a:t>
            </a:r>
            <a:r>
              <a:rPr lang="ru-RU" sz="1600" b="1" u="sng" dirty="0" smtClean="0">
                <a:solidFill>
                  <a:schemeClr val="tx1"/>
                </a:solidFill>
              </a:rPr>
              <a:t>всех профилей </a:t>
            </a:r>
            <a:r>
              <a:rPr lang="ru-RU" sz="1600" b="1" dirty="0" smtClean="0">
                <a:solidFill>
                  <a:schemeClr val="tx1"/>
                </a:solidFill>
              </a:rPr>
              <a:t>включить в учебный план </a:t>
            </a:r>
            <a:r>
              <a:rPr lang="ru-RU" sz="1600" b="1" u="sng" dirty="0" smtClean="0">
                <a:solidFill>
                  <a:schemeClr val="tx1"/>
                </a:solidFill>
              </a:rPr>
              <a:t>не менее трех </a:t>
            </a:r>
            <a:r>
              <a:rPr lang="ru-RU" sz="1600" b="1" dirty="0" smtClean="0">
                <a:solidFill>
                  <a:schemeClr val="tx1"/>
                </a:solidFill>
              </a:rPr>
              <a:t>учебных предметов, изучаемых на углубленном уровне, которые будут определять профиль профессионального образования с учетом специфики профессии/специальности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4. Дополнить учебный план индивидуальным(и) проектом (ами) </a:t>
            </a:r>
            <a:r>
              <a:rPr lang="ru-RU" sz="1600" dirty="0" smtClean="0">
                <a:solidFill>
                  <a:schemeClr val="tx1"/>
                </a:solidFill>
              </a:rPr>
              <a:t>(согласно представленным рекомендациям индивидуальный проект выполняется в рамках часов, отведенных на изучение учебного профильного предмета)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5. Завершить формирование учебного плана дополнительными учебными предметами, элективными курсами, учитывая </a:t>
            </a:r>
            <a:r>
              <a:rPr lang="ru-RU" sz="1600" b="1" u="sng" dirty="0" smtClean="0">
                <a:solidFill>
                  <a:schemeClr val="tx1"/>
                </a:solidFill>
              </a:rPr>
              <a:t>ограничения в 12 учебных предметов.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6. Определить объем часов, отводимый на изучение выбранных учебных  предметов, курсов, формы промежуточной аттестации.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7. Провести проверку, корректировку (при необходимости) часов учебного плана.</a:t>
            </a:r>
          </a:p>
          <a:p>
            <a:pPr marL="0" indent="0">
              <a:buNone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427754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9"/>
            <a:ext cx="8640960" cy="64807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ОБЪЕМ ОБЯЗАТЕЛЬНОЙ ЧАСТИ ОБЩЕОБРАЗОВАТЕЛЬНОГО ЦИКЛА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073" y="1772816"/>
            <a:ext cx="8335838" cy="4464496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П.15 </a:t>
            </a:r>
            <a:r>
              <a:rPr lang="ru-RU" b="1" dirty="0" smtClean="0">
                <a:solidFill>
                  <a:srgbClr val="FF0000"/>
                </a:solidFill>
              </a:rPr>
              <a:t>абзац 3 ФГОС </a:t>
            </a:r>
            <a:r>
              <a:rPr lang="ru-RU" b="1" dirty="0">
                <a:solidFill>
                  <a:srgbClr val="FF0000"/>
                </a:solidFill>
              </a:rPr>
              <a:t>СОО: </a:t>
            </a:r>
            <a:r>
              <a:rPr lang="ru-RU" sz="2400" dirty="0"/>
              <a:t>Обязательная часть образовательной программы среднего общего образования составляет 60%, а часть, формируемая участниками образовательных отношений, - 40% от общего объема образовательной программы среднего общего образования.</a:t>
            </a:r>
          </a:p>
          <a:p>
            <a:pPr marL="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П.2.20 </a:t>
            </a:r>
            <a:r>
              <a:rPr lang="ru-RU" b="1" dirty="0">
                <a:solidFill>
                  <a:srgbClr val="FF0000"/>
                </a:solidFill>
              </a:rPr>
              <a:t>МР: </a:t>
            </a:r>
            <a:r>
              <a:rPr lang="ru-RU" sz="2400" dirty="0"/>
              <a:t>Объем обязательной части общеобразовательного цикла учебного плана ООП СПО должна составлять не более 80% от общего объема часов, отведенного на изучение данного цикла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2" descr="http://st.depositphotos.com/1552219/3467/i/450/depositphotos_34675751-stock-photo-question-mark-and-exclama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31440"/>
            <a:ext cx="1754078" cy="131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804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st.depositphotos.com/1552219/3467/i/450/depositphotos_34675751-stock-photo-question-mark-and-exclama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31440"/>
            <a:ext cx="1754078" cy="131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6967686" cy="68761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ПРЕДМЕТЫ ПО ВЫБОРУ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Объект 2"/>
          <p:cNvSpPr txBox="1">
            <a:spLocks noGrp="1"/>
          </p:cNvSpPr>
          <p:nvPr>
            <p:ph idx="1"/>
          </p:nvPr>
        </p:nvSpPr>
        <p:spPr>
          <a:xfrm>
            <a:off x="251520" y="1286424"/>
            <a:ext cx="8784976" cy="53829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ФГОС СОО: </a:t>
            </a:r>
            <a:r>
              <a:rPr lang="ru-RU" dirty="0" smtClean="0"/>
              <a:t>В </a:t>
            </a:r>
            <a:r>
              <a:rPr lang="ru-RU" dirty="0"/>
              <a:t>учебные планы могут быть включены дополнительные учебные предметы, курсы по выбору обучающихся, предлагаемые организацией, осуществляющей образовательную деятельность (например, "Искусство", "Психология", "Технология", "Дизайн", "История родного края", "Экология моего края") в соответствии со спецификой и возможностями организации, осуществляющей образовательную деятельность.</a:t>
            </a:r>
            <a:endParaRPr lang="ru-RU" b="1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КОНЦЕПЦИЯ преподавания ООД: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/>
              <a:t>….в образовательную программу включаются дополнительные учебные предметы и курсы (элективные курсы), которые вводятся по усмотрению образовательной организации в соответствии со спецификой получаемой профессии или специальности и с учетом профиля (например, «Конструирование и 3</a:t>
            </a:r>
            <a:r>
              <a:rPr lang="en-US" dirty="0" smtClean="0"/>
              <a:t>D</a:t>
            </a:r>
            <a:r>
              <a:rPr lang="ru-RU" dirty="0" smtClean="0"/>
              <a:t>-моделирование», «Математическое моделирование процессов», «Решение инженерных задач по электронике и вычислительной технике», «Робототехника» и др.)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</a:rPr>
              <a:t>П.2.11 МР: </a:t>
            </a:r>
            <a:r>
              <a:rPr lang="ru-RU" dirty="0"/>
              <a:t>Образовательные организации самостоятельно определяют учебные предметы (элективные курсы) </a:t>
            </a:r>
            <a:r>
              <a:rPr lang="ru-RU" b="1" u="sng" dirty="0"/>
              <a:t>из обязательных предметных областей</a:t>
            </a:r>
            <a:r>
              <a:rPr lang="ru-RU" dirty="0"/>
              <a:t> с учетом мнения обучающихся и родителей (законных представителей) несовершеннолетних обучающихся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638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</a:rPr>
              <a:t>Индивидуальный проект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460851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00B050"/>
                </a:solidFill>
              </a:rPr>
              <a:t>ФГОС СОО:</a:t>
            </a:r>
          </a:p>
          <a:p>
            <a:pPr marL="0" indent="0" algn="just">
              <a:buNone/>
            </a:pPr>
            <a:r>
              <a:rPr lang="ru-RU" sz="1600" b="1" dirty="0"/>
              <a:t>Индивидуальный проект </a:t>
            </a:r>
            <a:r>
              <a:rPr lang="ru-RU" sz="1600" dirty="0"/>
              <a:t>представляет собой особую форму организации деятельности обучающихся (учебное исследование или учебный проект).</a:t>
            </a:r>
          </a:p>
          <a:p>
            <a:pPr marL="0" indent="0" algn="just">
              <a:buNone/>
            </a:pPr>
            <a:r>
              <a:rPr lang="ru-RU" sz="1600" b="1" dirty="0"/>
              <a:t>Индивидуальный проект </a:t>
            </a:r>
            <a:r>
              <a:rPr lang="ru-RU" sz="1600" dirty="0"/>
              <a:t>выполняется обучающимся самостоятельно под руководством учителя (тьютора) </a:t>
            </a:r>
            <a:r>
              <a:rPr lang="ru-RU" sz="1600" u="sng" dirty="0"/>
              <a:t>по выбранной теме </a:t>
            </a:r>
            <a:r>
              <a:rPr lang="ru-RU" sz="1600" dirty="0"/>
              <a:t>в рамках одного или нескольких изучаемых учебных предметов, курсов </a:t>
            </a:r>
            <a:r>
              <a:rPr lang="ru-RU" sz="1600" u="sng" dirty="0"/>
              <a:t>в любой избранной области </a:t>
            </a:r>
            <a:r>
              <a:rPr lang="ru-RU" sz="1600" dirty="0"/>
              <a:t>деятельности (познавательной, практической, учебно-исследовательской, социальной, художественно-творческой, иной).</a:t>
            </a:r>
          </a:p>
          <a:p>
            <a:pPr marL="0" indent="0" algn="just">
              <a:buNone/>
            </a:pPr>
            <a:r>
              <a:rPr lang="ru-RU" sz="1600" b="1" dirty="0"/>
              <a:t>Индивидуальный проект </a:t>
            </a:r>
            <a:r>
              <a:rPr lang="ru-RU" sz="1600" u="sng" dirty="0"/>
              <a:t>выполняется обучающимся в течение одного или двух лет в рамках учебного времени, специально отведенного учебным планом</a:t>
            </a:r>
            <a:r>
              <a:rPr lang="ru-RU" sz="1600" dirty="0"/>
              <a:t>, и должен быть представлен в виде завершенного учебного исследования или разработанного проекта: информационного, творческого, социального, прикладного, инновационного, конструкторского, инженерного.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004049" y="1052735"/>
            <a:ext cx="4121892" cy="5472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sz="1800" b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r>
              <a:rPr lang="ru-RU" sz="1600" b="1" dirty="0" smtClean="0"/>
              <a:t>Индивидуальный проект </a:t>
            </a:r>
            <a:r>
              <a:rPr lang="ru-RU" sz="1600" dirty="0" smtClean="0"/>
              <a:t>представляет собой особую форму организации деятельности обучающихся (учебное исследование или учебный проект).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sz="1600" b="1" dirty="0" smtClean="0"/>
              <a:t>Индивидуальный проект </a:t>
            </a:r>
            <a:r>
              <a:rPr lang="ru-RU" sz="1600" dirty="0" smtClean="0"/>
              <a:t>выполняется обучающимся самостоятельно под руководством преподавателя по выбранной теме в рамках одного или нескольких изучаемых учебных предметов с учетом специфики осваиваемой профессии/специальности СПО.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sz="1600" b="1" dirty="0" smtClean="0"/>
              <a:t>Индивидуальный проект </a:t>
            </a:r>
            <a:r>
              <a:rPr lang="ru-RU" sz="1600" u="sng" dirty="0" smtClean="0"/>
              <a:t>выполняется обучающимся в течение одного года в рамках учебного времени, специально отведенного учебным планом в рамках отдельных учебных предметов, чаще всего изучаемых на углубленном уровне.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sz="1600" b="1" dirty="0" smtClean="0"/>
              <a:t>Индивидуальный проект</a:t>
            </a:r>
            <a:r>
              <a:rPr lang="ru-RU" sz="1600" u="sng" dirty="0" smtClean="0"/>
              <a:t> оценивают в рамках осваиваемого учебного предмета.</a:t>
            </a:r>
            <a:endParaRPr lang="ru-RU" sz="1600" dirty="0" smtClean="0"/>
          </a:p>
          <a:p>
            <a:pPr marL="0" indent="0">
              <a:buFont typeface="Arial" pitchFamily="34" charset="0"/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3621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886700" cy="759618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ТРЕБОВАНИЯ К РЕЗУЛЬТАТАМ ОСВОЕНИЯ ОБРАЗОВАТЕЛЬНОЙ ПРОГРАММЫ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ФГОС СОО: </a:t>
            </a:r>
            <a:r>
              <a:rPr lang="ru-RU" sz="2400" b="1" dirty="0" smtClean="0">
                <a:solidFill>
                  <a:schemeClr val="tx1"/>
                </a:solidFill>
              </a:rPr>
              <a:t>Стандарт </a:t>
            </a:r>
            <a:r>
              <a:rPr lang="ru-RU" sz="2400" b="1" dirty="0">
                <a:solidFill>
                  <a:schemeClr val="tx1"/>
                </a:solidFill>
              </a:rPr>
              <a:t>устанавливает требования к результатам освоения обучающимися основной образовательной программы: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Личностным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Метапредметным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Предметным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Предметные результаты </a:t>
            </a:r>
            <a:r>
              <a:rPr lang="ru-RU" sz="2400" dirty="0">
                <a:solidFill>
                  <a:schemeClr val="tx1"/>
                </a:solidFill>
              </a:rPr>
              <a:t>освоения основной образовательной программы устанавливаются </a:t>
            </a:r>
            <a:r>
              <a:rPr lang="ru-RU" sz="2400" b="1" dirty="0">
                <a:solidFill>
                  <a:schemeClr val="tx1"/>
                </a:solidFill>
              </a:rPr>
              <a:t>для учебных предметов </a:t>
            </a:r>
            <a:r>
              <a:rPr lang="ru-RU" sz="2400" dirty="0">
                <a:solidFill>
                  <a:schemeClr val="tx1"/>
                </a:solidFill>
              </a:rPr>
              <a:t>на базовом и углубленном уровнях.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</a:rPr>
              <a:t>Предметные результаты </a:t>
            </a:r>
            <a:r>
              <a:rPr lang="ru-RU" sz="2400" dirty="0">
                <a:solidFill>
                  <a:schemeClr val="tx1"/>
                </a:solidFill>
              </a:rPr>
              <a:t>освоения основной образовательной </a:t>
            </a:r>
            <a:r>
              <a:rPr lang="ru-RU" sz="2400" b="1" dirty="0">
                <a:solidFill>
                  <a:schemeClr val="tx1"/>
                </a:solidFill>
              </a:rPr>
              <a:t>программы для учебных предметов на базовом уровне </a:t>
            </a:r>
            <a:r>
              <a:rPr lang="ru-RU" sz="2400" dirty="0">
                <a:solidFill>
                  <a:schemeClr val="tx1"/>
                </a:solidFill>
              </a:rPr>
              <a:t>ориентированы на обеспечение преимущественно общеобразовательной и общекультурной подготовки.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</a:rPr>
              <a:t>Предметные результаты </a:t>
            </a:r>
            <a:r>
              <a:rPr lang="ru-RU" sz="2400" dirty="0">
                <a:solidFill>
                  <a:schemeClr val="tx1"/>
                </a:solidFill>
              </a:rPr>
              <a:t>освоения основной образовательной программы </a:t>
            </a:r>
            <a:r>
              <a:rPr lang="ru-RU" sz="2400" b="1" dirty="0">
                <a:solidFill>
                  <a:schemeClr val="tx1"/>
                </a:solidFill>
              </a:rPr>
              <a:t>для учебных предметов на углубленном уровне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u="sng" dirty="0">
                <a:solidFill>
                  <a:schemeClr val="tx1"/>
                </a:solidFill>
              </a:rPr>
              <a:t>ориентированы преимущественно на подготовку к последующему профессиональному образованию</a:t>
            </a:r>
            <a:r>
              <a:rPr lang="ru-RU" sz="2400" dirty="0">
                <a:solidFill>
                  <a:schemeClr val="tx1"/>
                </a:solidFill>
              </a:rPr>
              <a:t>, развитие индивидуальных способностей обучающихся путем более глубокого, чем это предусматривается базовым курсом, освоением основ наук, систематических знаний и способов действий, присущих данному учебному предмету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ФГОС СПО: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chemeClr val="tx1"/>
                </a:solidFill>
              </a:rPr>
              <a:t>Выпускник</a:t>
            </a:r>
            <a:r>
              <a:rPr lang="ru-RU" sz="2300" dirty="0">
                <a:solidFill>
                  <a:schemeClr val="tx1"/>
                </a:solidFill>
              </a:rPr>
              <a:t>, освоивший </a:t>
            </a:r>
            <a:r>
              <a:rPr lang="ru-RU" sz="2300" dirty="0" smtClean="0">
                <a:solidFill>
                  <a:schemeClr val="tx1"/>
                </a:solidFill>
              </a:rPr>
              <a:t>ППКРС/ППССЗ, </a:t>
            </a:r>
            <a:r>
              <a:rPr lang="ru-RU" sz="2300" dirty="0">
                <a:solidFill>
                  <a:schemeClr val="tx1"/>
                </a:solidFill>
              </a:rPr>
              <a:t>должен обладать </a:t>
            </a:r>
            <a:r>
              <a:rPr lang="ru-RU" sz="2300" b="1" dirty="0">
                <a:solidFill>
                  <a:schemeClr val="tx1"/>
                </a:solidFill>
              </a:rPr>
              <a:t>общими компетенциями</a:t>
            </a:r>
            <a:r>
              <a:rPr lang="ru-RU" sz="2300" dirty="0">
                <a:solidFill>
                  <a:schemeClr val="tx1"/>
                </a:solidFill>
              </a:rPr>
              <a:t>, включающими в себя способность</a:t>
            </a:r>
            <a:r>
              <a:rPr lang="ru-RU" sz="2300" dirty="0" smtClean="0">
                <a:solidFill>
                  <a:schemeClr val="tx1"/>
                </a:solidFill>
              </a:rPr>
              <a:t>: ОК.01 …..ОК…</a:t>
            </a:r>
          </a:p>
          <a:p>
            <a:pPr marL="0" indent="0">
              <a:buNone/>
            </a:pPr>
            <a:r>
              <a:rPr lang="ru-RU" sz="2300" dirty="0" smtClean="0">
                <a:solidFill>
                  <a:schemeClr val="tx1"/>
                </a:solidFill>
              </a:rPr>
              <a:t>Выпускник</a:t>
            </a:r>
            <a:r>
              <a:rPr lang="ru-RU" sz="2300" dirty="0">
                <a:solidFill>
                  <a:schemeClr val="tx1"/>
                </a:solidFill>
              </a:rPr>
              <a:t>, освоивший </a:t>
            </a:r>
            <a:r>
              <a:rPr lang="ru-RU" sz="2300" dirty="0" smtClean="0">
                <a:solidFill>
                  <a:schemeClr val="tx1"/>
                </a:solidFill>
              </a:rPr>
              <a:t>ППКРС/ППССЗ, </a:t>
            </a:r>
            <a:r>
              <a:rPr lang="ru-RU" sz="2300" dirty="0">
                <a:solidFill>
                  <a:schemeClr val="tx1"/>
                </a:solidFill>
              </a:rPr>
              <a:t>должен обладать </a:t>
            </a:r>
            <a:r>
              <a:rPr lang="ru-RU" sz="2300" b="1" dirty="0">
                <a:solidFill>
                  <a:schemeClr val="tx1"/>
                </a:solidFill>
              </a:rPr>
              <a:t>профессиональными компетенциями</a:t>
            </a:r>
            <a:r>
              <a:rPr lang="ru-RU" sz="2300" dirty="0">
                <a:solidFill>
                  <a:schemeClr val="tx1"/>
                </a:solidFill>
              </a:rPr>
              <a:t>, соответствующими видам </a:t>
            </a:r>
            <a:r>
              <a:rPr lang="ru-RU" sz="2300" dirty="0" smtClean="0">
                <a:solidFill>
                  <a:schemeClr val="tx1"/>
                </a:solidFill>
              </a:rPr>
              <a:t>деятельности</a:t>
            </a:r>
            <a:endParaRPr lang="ru-RU" sz="23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044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Концепция преподавания общеобразовательных дисциплин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https://postelka37.com/image/catalog/galoc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631767" cy="58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63688" y="1628800"/>
            <a:ext cx="6840760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43024" y="1628800"/>
            <a:ext cx="71450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Распоряжение Министерства просвещения Российской Федерации от 30.04.2021 г. № Р-98 об утверждении Концепции</a:t>
            </a:r>
          </a:p>
          <a:p>
            <a:r>
              <a:rPr lang="en-US" b="1" dirty="0">
                <a:hlinkClick r:id="rId3"/>
              </a:rPr>
              <a:t>https://vk.com/away.php?to=https%3A%2F%2Ffumo-spo.ru%2Ffiles%2Flib%2Ffl_f7177163c833dff4b38fc8d2872f1ec6_1625203965.pdf&amp;post=27374206_19069&amp;cc_key</a:t>
            </a:r>
            <a:r>
              <a:rPr lang="en-US" b="1" dirty="0" smtClean="0"/>
              <a:t>=</a:t>
            </a:r>
            <a:endParaRPr lang="ru-RU" b="1" dirty="0" smtClean="0"/>
          </a:p>
          <a:p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43024" y="3660125"/>
            <a:ext cx="71450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u="sng" dirty="0" smtClean="0"/>
              <a:t>Целью развития системы среднего профессионального </a:t>
            </a:r>
            <a:r>
              <a:rPr lang="ru-RU" sz="2000" dirty="0" smtClean="0"/>
              <a:t>образования является обеспечение экономики страны квалифицированными кадрами, формирование кадрового потенциала, способного конкурировать со специалистами аналогичной квалификации на мировом уровне, для реализации задач роста и повышения конкурентоспособности российской экономики.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8017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ПРИОРИТЕТНЫЕ НАПРАВЛЕНИЯ ФЕДЕРАЛЬНОГО ПРОЕКТА «СОВРЕМЕННАЯ ШКОЛА»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https://postelka37.com/image/catalog/galoc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24120"/>
            <a:ext cx="631981" cy="58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05313" y="1329442"/>
            <a:ext cx="71752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Во всех образовательных организациях, реализующих программы среднего профессионального образования, </a:t>
            </a:r>
            <a:r>
              <a:rPr lang="ru-RU" sz="1600" b="1" dirty="0" smtClean="0"/>
              <a:t>внедрены </a:t>
            </a:r>
            <a:r>
              <a:rPr lang="ru-RU" sz="1600" b="1" dirty="0"/>
              <a:t>методики преподавания общеобразовательных дисциплин с учетом профессиональной направленности программ среднего профессионального образования</a:t>
            </a:r>
            <a:r>
              <a:rPr lang="ru-RU" sz="1600" dirty="0"/>
              <a:t>, реализуемых на базе основного общего образования, предусматривающие интенсивную общеобразовательную подготовку обучающихся с включением прикладных модулей, соответствующих профессиональной направленности, в </a:t>
            </a:r>
            <a:r>
              <a:rPr lang="ru-RU" sz="1600" dirty="0" err="1"/>
              <a:t>т.ч</a:t>
            </a:r>
            <a:r>
              <a:rPr lang="ru-RU" sz="1600" dirty="0"/>
              <a:t>. с учетом применения технологий дистанционного и электронного обучения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285293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505312" y="4046874"/>
            <a:ext cx="71752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Во всех субъектах РФ </a:t>
            </a:r>
            <a:r>
              <a:rPr lang="ru-RU" sz="1600" b="1" dirty="0"/>
              <a:t>обеспечен мониторинг качества </a:t>
            </a:r>
            <a:r>
              <a:rPr lang="ru-RU" sz="1600" b="1" dirty="0" smtClean="0"/>
              <a:t>общеобразовательной подготовки </a:t>
            </a:r>
            <a:r>
              <a:rPr lang="ru-RU" sz="1600" b="1" dirty="0"/>
              <a:t>обучающихся по программ среднего профессионального образования</a:t>
            </a:r>
            <a:r>
              <a:rPr lang="ru-RU" sz="1600" dirty="0"/>
              <a:t>, реализуемых на базе основного общего образования, в рамках ежегодного проведения </a:t>
            </a:r>
            <a:r>
              <a:rPr lang="ru-RU" sz="1600" b="1" dirty="0">
                <a:solidFill>
                  <a:srgbClr val="0070C0"/>
                </a:solidFill>
              </a:rPr>
              <a:t>Всероссийских проверочных работ</a:t>
            </a:r>
          </a:p>
        </p:txBody>
      </p:sp>
      <p:pic>
        <p:nvPicPr>
          <p:cNvPr id="23" name="Picture 4" descr="https://postelka37.com/image/catalog/galoch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874"/>
            <a:ext cx="631981" cy="58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378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0577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ЭТАПЫ РЕАЛИЗАЦИИ ПРИОРИТЕТНЫХ НАПРАВЛЕНИЙ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166" name="Picture 4" descr="https://postelka37.com/image/catalog/galoc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47799"/>
            <a:ext cx="415743" cy="38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Прямоугольник 166"/>
          <p:cNvSpPr/>
          <p:nvPr/>
        </p:nvSpPr>
        <p:spPr>
          <a:xfrm>
            <a:off x="1259632" y="1352610"/>
            <a:ext cx="7704856" cy="82907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1 этап </a:t>
            </a:r>
            <a:r>
              <a:rPr lang="ru-RU" dirty="0" smtClean="0">
                <a:solidFill>
                  <a:schemeClr val="tx1"/>
                </a:solidFill>
              </a:rPr>
              <a:t>– разработка Концепции преподавания ООД с учетом профессиональной направленности программ СПО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68" name="Picture 4" descr="https://postelka37.com/image/catalog/galoch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78686"/>
            <a:ext cx="415743" cy="38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Прямоугольник 168"/>
          <p:cNvSpPr/>
          <p:nvPr/>
        </p:nvSpPr>
        <p:spPr>
          <a:xfrm>
            <a:off x="1259632" y="2419942"/>
            <a:ext cx="7704856" cy="82907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2</a:t>
            </a:r>
            <a:r>
              <a:rPr lang="ru-RU" b="1" dirty="0" smtClean="0">
                <a:solidFill>
                  <a:srgbClr val="00B050"/>
                </a:solidFill>
              </a:rPr>
              <a:t> этап </a:t>
            </a:r>
            <a:r>
              <a:rPr lang="ru-RU" dirty="0" smtClean="0">
                <a:solidFill>
                  <a:schemeClr val="tx1"/>
                </a:solidFill>
              </a:rPr>
              <a:t>– разработка методик  преподавания по 8 ООД (обязательным)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1259632" y="3530726"/>
            <a:ext cx="7704856" cy="82907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3 этап </a:t>
            </a:r>
            <a:r>
              <a:rPr lang="ru-RU" dirty="0" smtClean="0">
                <a:solidFill>
                  <a:schemeClr val="tx1"/>
                </a:solidFill>
              </a:rPr>
              <a:t>– обучение по дополнительной профессиональной программе (программе повышения квалификации) преподавателей ООД, 2500 слушателей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1259632" y="4641510"/>
            <a:ext cx="7704856" cy="82907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4 этап </a:t>
            </a:r>
            <a:r>
              <a:rPr lang="ru-RU" dirty="0" smtClean="0">
                <a:solidFill>
                  <a:schemeClr val="tx1"/>
                </a:solidFill>
              </a:rPr>
              <a:t>– апробация методик </a:t>
            </a:r>
            <a:r>
              <a:rPr lang="ru-RU" dirty="0">
                <a:solidFill>
                  <a:schemeClr val="tx1"/>
                </a:solidFill>
              </a:rPr>
              <a:t>преподавания по 8 ООД (обязательным)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1259632" y="5589241"/>
            <a:ext cx="7704856" cy="108012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5 этап </a:t>
            </a:r>
            <a:r>
              <a:rPr lang="ru-RU" dirty="0" smtClean="0">
                <a:solidFill>
                  <a:schemeClr val="tx1"/>
                </a:solidFill>
              </a:rPr>
              <a:t>– разработка примерных рабочих программ, фондов оценочных средств для промежуточной аттестации по 8 обязательным ООД с учетом профиля по УГС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74" name="Picture 4" descr="https://postelka37.com/image/catalog/galoch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49" y="3718112"/>
            <a:ext cx="415743" cy="38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4" descr="https://postelka37.com/image/catalog/galoch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972038"/>
            <a:ext cx="415743" cy="38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4" descr="https://postelka37.com/image/catalog/galoch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49" y="6034503"/>
            <a:ext cx="415743" cy="38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076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Контрольные точки выполнения этапов внедрения методик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352610"/>
            <a:ext cx="6768752" cy="42020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00B050"/>
                </a:solidFill>
              </a:rPr>
              <a:t>1 этап </a:t>
            </a:r>
            <a:r>
              <a:rPr lang="ru-RU" sz="1400" dirty="0" smtClean="0">
                <a:solidFill>
                  <a:schemeClr val="tx1"/>
                </a:solidFill>
              </a:rPr>
              <a:t>– разработка Концепции преподавания ООД с учетом профессиональной направленности программ СПО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352611"/>
            <a:ext cx="1944216" cy="420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 мая 2021 г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067020"/>
            <a:ext cx="1944216" cy="447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30 августа </a:t>
            </a:r>
          </a:p>
          <a:p>
            <a:pPr algn="ctr"/>
            <a:r>
              <a:rPr lang="ru-RU" sz="1600" b="1" dirty="0" smtClean="0"/>
              <a:t>2021 г.</a:t>
            </a:r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2067020"/>
            <a:ext cx="6768752" cy="44709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B050"/>
                </a:solidFill>
              </a:rPr>
              <a:t>2</a:t>
            </a:r>
            <a:r>
              <a:rPr lang="ru-RU" sz="1400" b="1" dirty="0" smtClean="0">
                <a:solidFill>
                  <a:srgbClr val="00B050"/>
                </a:solidFill>
              </a:rPr>
              <a:t> этап </a:t>
            </a:r>
            <a:r>
              <a:rPr lang="ru-RU" sz="1400" dirty="0" smtClean="0">
                <a:solidFill>
                  <a:schemeClr val="tx1"/>
                </a:solidFill>
              </a:rPr>
              <a:t>– разработка методик  преподавания по 8 ООД (обязательным)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8934" y="3648402"/>
            <a:ext cx="1944216" cy="500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31 октября </a:t>
            </a:r>
          </a:p>
          <a:p>
            <a:pPr algn="ctr"/>
            <a:r>
              <a:rPr lang="ru-RU" sz="1600" b="1" dirty="0" smtClean="0"/>
              <a:t>2021 г.</a:t>
            </a: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95736" y="2856314"/>
            <a:ext cx="6782524" cy="208485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00B050"/>
                </a:solidFill>
              </a:rPr>
              <a:t>3 этап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rgbClr val="FF0000"/>
                </a:solidFill>
              </a:rPr>
              <a:t>Июль 2021 </a:t>
            </a:r>
            <a:r>
              <a:rPr lang="ru-RU" sz="1400" dirty="0" smtClean="0">
                <a:solidFill>
                  <a:schemeClr val="tx1"/>
                </a:solidFill>
              </a:rPr>
              <a:t>– Разработка МР по апробации методик преподавания ООД; программа апробации методик преподавания ООД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rgbClr val="FF0000"/>
                </a:solidFill>
              </a:rPr>
              <a:t>Август 2021 </a:t>
            </a:r>
            <a:r>
              <a:rPr lang="ru-RU" sz="1400" dirty="0" smtClean="0">
                <a:solidFill>
                  <a:schemeClr val="tx1"/>
                </a:solidFill>
              </a:rPr>
              <a:t>- обучение по дополнительной профессиональной программе (программе повышения квалификации) преподавателей ООД, 2500 слушателей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rgbClr val="FF0000"/>
                </a:solidFill>
              </a:rPr>
              <a:t>Сентябрь 2021 </a:t>
            </a:r>
            <a:r>
              <a:rPr lang="ru-RU" sz="1400" dirty="0" smtClean="0">
                <a:solidFill>
                  <a:schemeClr val="tx1"/>
                </a:solidFill>
              </a:rPr>
              <a:t>– мероприятия по апробации методик в 50 ПОО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rgbClr val="FF0000"/>
                </a:solidFill>
              </a:rPr>
              <a:t>Октябрь 2021 </a:t>
            </a:r>
            <a:r>
              <a:rPr lang="ru-RU" sz="1400" dirty="0" smtClean="0">
                <a:solidFill>
                  <a:schemeClr val="tx1"/>
                </a:solidFill>
              </a:rPr>
              <a:t>– общественно-профессиональное обсуждение результатов апробации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5429071"/>
            <a:ext cx="1944216" cy="500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31 декабря</a:t>
            </a:r>
          </a:p>
          <a:p>
            <a:pPr algn="ctr"/>
            <a:r>
              <a:rPr lang="ru-RU" sz="1600" b="1" dirty="0" smtClean="0"/>
              <a:t>2021 г.</a:t>
            </a:r>
            <a:endParaRPr lang="ru-RU" sz="1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03150" y="5283367"/>
            <a:ext cx="6761338" cy="79208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rgbClr val="00B05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B050"/>
                </a:solidFill>
              </a:rPr>
              <a:t>5 этап </a:t>
            </a:r>
            <a:r>
              <a:rPr lang="ru-RU" sz="1400" dirty="0" smtClean="0">
                <a:solidFill>
                  <a:schemeClr val="tx1"/>
                </a:solidFill>
              </a:rPr>
              <a:t>– разработка примерных рабочих программ, фондов оценочных средств для промежуточной аттестации по 8 обязательным ООД с учетом профиля по УГС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3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РАЗРАБОТКА ПРОЕКТОВ ПРОГРАММ ООД С УЧЕТОМ ПРОФИЛЯ ПОЛУЧАЕМОГО ОБРАЗОВАНИЯ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Приказ АОУ ВО ДПО «Вологодский институт развития образования» от 17.03.2021 г. № 110-о «О рабочей группе»</a:t>
            </a:r>
          </a:p>
          <a:p>
            <a:pPr marL="0" indent="0">
              <a:buNone/>
            </a:pPr>
            <a:endParaRPr lang="ru-RU" b="1" dirty="0"/>
          </a:p>
          <a:p>
            <a:pPr marL="0" indent="0" algn="r">
              <a:buNone/>
            </a:pPr>
            <a:r>
              <a:rPr lang="ru-RU" dirty="0">
                <a:solidFill>
                  <a:srgbClr val="FF0000"/>
                </a:solidFill>
              </a:rPr>
              <a:t>Тот, кто обращаясь к старому, способен открывать новое, достоин </a:t>
            </a:r>
            <a:r>
              <a:rPr lang="ru-RU">
                <a:solidFill>
                  <a:srgbClr val="FF0000"/>
                </a:solidFill>
              </a:rPr>
              <a:t>быть </a:t>
            </a:r>
            <a:r>
              <a:rPr lang="ru-RU" smtClean="0">
                <a:solidFill>
                  <a:srgbClr val="FF0000"/>
                </a:solidFill>
              </a:rPr>
              <a:t>учителем</a:t>
            </a:r>
            <a:endParaRPr lang="ru-RU" dirty="0"/>
          </a:p>
          <a:p>
            <a:pPr marL="0" indent="0" algn="r">
              <a:buNone/>
            </a:pPr>
            <a:endParaRPr lang="ru-RU" i="1" dirty="0" smtClean="0"/>
          </a:p>
          <a:p>
            <a:pPr marL="0" indent="0" algn="r">
              <a:buNone/>
            </a:pPr>
            <a:r>
              <a:rPr lang="ru-RU" i="1" dirty="0" smtClean="0"/>
              <a:t>Конфуций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9130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2042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К приоритетным направлениям Стратегии развития среднего профессионального образования в российской федерации до 2030 года относятся: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Внедрение образовательными организациями </a:t>
            </a:r>
            <a:r>
              <a:rPr lang="ru-RU" b="1" dirty="0" smtClean="0">
                <a:solidFill>
                  <a:schemeClr val="tx1"/>
                </a:solidFill>
              </a:rPr>
              <a:t>вариативных траекторий обучения по общеобразовательным дисциплинам</a:t>
            </a:r>
            <a:r>
              <a:rPr lang="ru-RU" dirty="0" smtClean="0">
                <a:solidFill>
                  <a:schemeClr val="tx1"/>
                </a:solidFill>
              </a:rPr>
              <a:t>, с включением прикладных модулей, соответствующих профессиональной направленности, применением дистанционных образовательных технологий, сетевых форм, </a:t>
            </a:r>
            <a:r>
              <a:rPr lang="ru-RU" b="1" dirty="0" smtClean="0">
                <a:solidFill>
                  <a:schemeClr val="tx1"/>
                </a:solidFill>
              </a:rPr>
              <a:t>разработка механизмов диагностики уровня общеобразовательной подготовки </a:t>
            </a:r>
            <a:r>
              <a:rPr lang="ru-RU" u="sng" dirty="0" smtClean="0">
                <a:solidFill>
                  <a:schemeClr val="tx1"/>
                </a:solidFill>
              </a:rPr>
              <a:t>у студентов среднего профессионального образования первых курсов </a:t>
            </a:r>
            <a:r>
              <a:rPr lang="ru-RU" dirty="0" smtClean="0">
                <a:solidFill>
                  <a:schemeClr val="tx1"/>
                </a:solidFill>
              </a:rPr>
              <a:t>и оценки результатов освоения общеобразовательной программы в рамках образовательных программ среднего профессионального образования;</a:t>
            </a:r>
          </a:p>
          <a:p>
            <a:pPr algn="just">
              <a:buFontTx/>
              <a:buChar char="-"/>
            </a:pPr>
            <a:endParaRPr lang="ru-RU" dirty="0" smtClean="0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-  Внедрение методик преподавания общеобразовательных дисциплин с учетом профессиональной направленности программ среднего профессионального образования, реализуемых на базе основного общего образования, предусматривающих </a:t>
            </a:r>
            <a:r>
              <a:rPr lang="ru-RU" b="1" dirty="0" smtClean="0">
                <a:solidFill>
                  <a:schemeClr val="tx1"/>
                </a:solidFill>
              </a:rPr>
              <a:t>интенсивную общеобразовательную подготовку обучающихся с включением прикладных модулей, соответствующих профессиональной направленности</a:t>
            </a:r>
            <a:r>
              <a:rPr lang="ru-RU" dirty="0" smtClean="0">
                <a:solidFill>
                  <a:schemeClr val="tx1"/>
                </a:solidFill>
              </a:rPr>
              <a:t>, в том числе с применением дистанционных образовательных технологий и электронного обучения, в образовательных организациях, реализующих программы среднего профессионального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576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26367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ДИСЦИПЛИНА «РУССКИЙ ЯЗЫК»</a:t>
            </a:r>
            <a:r>
              <a:rPr lang="ru-RU" sz="2000" dirty="0"/>
              <a:t>, преподаватель БПОУ ВО «Череповецкий технологический колледж» Давыденко Людмила Александровна.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b="1" dirty="0"/>
              <a:t>Введение. </a:t>
            </a:r>
          </a:p>
          <a:p>
            <a:r>
              <a:rPr lang="ru-RU" sz="2400" dirty="0"/>
              <a:t>Входной контроль:  диктант с грамматическим заданием (текст из статьи «Из истории материаловедения» Чумаченко Ю.Т., Чумаченко Г.В. Материаловедение и слесарное дело: учебник.- Москва: </a:t>
            </a:r>
            <a:r>
              <a:rPr lang="ru-RU" sz="2400" dirty="0" err="1"/>
              <a:t>КноРус</a:t>
            </a:r>
            <a:r>
              <a:rPr lang="ru-RU" sz="2400" dirty="0"/>
              <a:t>, 2017).</a:t>
            </a:r>
          </a:p>
          <a:p>
            <a:pPr marL="0" indent="0">
              <a:buNone/>
            </a:pPr>
            <a:r>
              <a:rPr lang="ru-RU" sz="2400" b="1" dirty="0"/>
              <a:t>Тема 1. Язык и речь. Функциональные стили речи.</a:t>
            </a:r>
          </a:p>
          <a:p>
            <a:r>
              <a:rPr lang="ru-RU" sz="2400" dirty="0"/>
              <a:t>Языковые особенности научного стиля речи (на примере статьи «Предмет материаловедения» Чумаченко Ю.Т., Чумаченко Г.В. Материаловедение и слесарное дело: учебник.-Москва: </a:t>
            </a:r>
            <a:r>
              <a:rPr lang="ru-RU" sz="2400" dirty="0" err="1"/>
              <a:t>КноРус</a:t>
            </a:r>
            <a:r>
              <a:rPr lang="ru-RU" sz="2400" dirty="0"/>
              <a:t>, 2017)</a:t>
            </a:r>
          </a:p>
          <a:p>
            <a:r>
              <a:rPr lang="ru-RU" sz="2400" dirty="0"/>
              <a:t>Проверочная     работа по теме: «Функциональные стили языка» (образцы текстов научного стиля  взять из статьи «Структура материалов» Чумаченко Ю.Т., Чумаченко Г.В. Материаловедение и слесарное дело : учебник.-Москва: </a:t>
            </a:r>
            <a:r>
              <a:rPr lang="ru-RU" sz="2400" dirty="0" err="1"/>
              <a:t>КноРус</a:t>
            </a:r>
            <a:r>
              <a:rPr lang="ru-RU" sz="2400" dirty="0"/>
              <a:t>, 2017)</a:t>
            </a:r>
          </a:p>
          <a:p>
            <a:pPr marL="0" indent="0">
              <a:buNone/>
            </a:pPr>
            <a:r>
              <a:rPr lang="ru-RU" sz="2400" b="1" dirty="0"/>
              <a:t>Тема 3. Лексикология и фразеология.</a:t>
            </a:r>
          </a:p>
          <a:p>
            <a:r>
              <a:rPr lang="ru-RU" sz="2400" dirty="0"/>
              <a:t>Составление связного высказывания с использованием заданных лексем, на тему «Основные свойства материалов»,</a:t>
            </a:r>
          </a:p>
          <a:p>
            <a:pPr algn="just"/>
            <a:r>
              <a:rPr lang="ru-RU" sz="2400" i="1" dirty="0"/>
              <a:t>Чумаченко Ю.Т., Чумаченко Г.В. Материаловедение и слесарное дело: учебник. -Москва: </a:t>
            </a:r>
            <a:r>
              <a:rPr lang="ru-RU" sz="2400" i="1" dirty="0" err="1"/>
              <a:t>КноРус</a:t>
            </a:r>
            <a:r>
              <a:rPr lang="ru-RU" sz="2400" i="1" dirty="0"/>
              <a:t>, 2017 Глава 3. «Основные свойства материалов» стр.20-33</a:t>
            </a:r>
            <a:r>
              <a:rPr lang="ru-RU" sz="2400" dirty="0"/>
              <a:t>. Составление словаря профессиональной лексики (выписать термины с определениями)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901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59617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ДИСЦИПЛИНА «ИНОСТРАННЫЙ ЯЗЫК», </a:t>
            </a:r>
            <a:r>
              <a:rPr lang="ru-RU" sz="2000" dirty="0" smtClean="0"/>
              <a:t>преподаватель БПОУ ВО «Череповецкий металлургический колледж им. </a:t>
            </a:r>
            <a:r>
              <a:rPr lang="ru-RU" sz="2000" dirty="0"/>
              <a:t>а</a:t>
            </a:r>
            <a:r>
              <a:rPr lang="ru-RU" sz="2000" dirty="0" smtClean="0"/>
              <a:t>кадемика И.П. Бардина» Скачкова Елена Викторовна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Раздел 1.Основное </a:t>
            </a:r>
            <a:r>
              <a:rPr lang="ru-RU" b="1" dirty="0" smtClean="0"/>
              <a:t>содержание.</a:t>
            </a:r>
          </a:p>
          <a:p>
            <a:pPr>
              <a:buFontTx/>
              <a:buChar char="-"/>
            </a:pPr>
            <a:r>
              <a:rPr lang="ru-RU" sz="1800" dirty="0" smtClean="0"/>
              <a:t>Выражение </a:t>
            </a:r>
            <a:r>
              <a:rPr lang="ru-RU" sz="1800" dirty="0"/>
              <a:t>своего мнения о роли изучения английского языка при освоении специальности СПО 15.02.12 Монтаж, техническое обслуживание  и ремонт промышленного оборудования (по отраслям</a:t>
            </a:r>
            <a:r>
              <a:rPr lang="ru-RU" sz="1800" dirty="0" smtClean="0"/>
              <a:t>),</a:t>
            </a:r>
          </a:p>
          <a:p>
            <a:pPr>
              <a:buFontTx/>
              <a:buChar char="-"/>
            </a:pPr>
            <a:r>
              <a:rPr lang="ru-RU" sz="1800" dirty="0"/>
              <a:t>Описание распорядка дня </a:t>
            </a:r>
            <a:r>
              <a:rPr lang="ru-RU" sz="1800" dirty="0" smtClean="0"/>
              <a:t>техника-механика,</a:t>
            </a:r>
          </a:p>
          <a:p>
            <a:pPr>
              <a:buFontTx/>
              <a:buChar char="-"/>
            </a:pPr>
            <a:r>
              <a:rPr lang="ru-RU" sz="1800" dirty="0"/>
              <a:t>Составление высказывания по теме «Колледж и его специальности</a:t>
            </a:r>
            <a:r>
              <a:rPr lang="ru-RU" sz="1800" dirty="0" smtClean="0"/>
              <a:t>»,</a:t>
            </a:r>
          </a:p>
          <a:p>
            <a:pPr>
              <a:buFontTx/>
              <a:buChar char="-"/>
            </a:pPr>
            <a:r>
              <a:rPr lang="ru-RU" sz="1800" dirty="0"/>
              <a:t>Написание эссе на тему «Значение  физкультуры и спорта в жизни студента и специалиста</a:t>
            </a:r>
            <a:r>
              <a:rPr lang="ru-RU" sz="1800" dirty="0" smtClean="0"/>
              <a:t>»,</a:t>
            </a:r>
          </a:p>
          <a:p>
            <a:pPr>
              <a:buFontTx/>
              <a:buChar char="-"/>
            </a:pPr>
            <a:r>
              <a:rPr lang="ru-RU" sz="1800" dirty="0"/>
              <a:t>Составление высказывания по теме «Природоохранная деятельность ПАО «Северсталь» </a:t>
            </a:r>
            <a:r>
              <a:rPr lang="ru-RU" sz="1800" dirty="0" smtClean="0"/>
              <a:t>.</a:t>
            </a:r>
          </a:p>
          <a:p>
            <a:pPr>
              <a:buFontTx/>
              <a:buChar char="-"/>
            </a:pPr>
            <a:r>
              <a:rPr lang="ru-RU" b="1" dirty="0"/>
              <a:t>Раздел 2. Профессионально ориентированное </a:t>
            </a:r>
            <a:r>
              <a:rPr lang="ru-RU" b="1" dirty="0" smtClean="0"/>
              <a:t>содержание.</a:t>
            </a:r>
          </a:p>
          <a:p>
            <a:pPr>
              <a:buFontTx/>
              <a:buChar char="-"/>
            </a:pPr>
            <a:r>
              <a:rPr lang="ru-RU" sz="1800" dirty="0"/>
              <a:t>Выполнение мини-проекта по теме «Преимущества в применении роботов на производстве</a:t>
            </a:r>
            <a:r>
              <a:rPr lang="ru-RU" sz="1800" dirty="0" smtClean="0"/>
              <a:t>»,</a:t>
            </a:r>
          </a:p>
          <a:p>
            <a:pPr>
              <a:buFontTx/>
              <a:buChar char="-"/>
            </a:pPr>
            <a:r>
              <a:rPr lang="ru-RU" sz="1800" dirty="0"/>
              <a:t>Составление иллюстрированного словаря терминов  по теме «Детали машин</a:t>
            </a:r>
            <a:r>
              <a:rPr lang="ru-RU" sz="1800" dirty="0" smtClean="0"/>
              <a:t>»,</a:t>
            </a:r>
          </a:p>
          <a:p>
            <a:r>
              <a:rPr lang="ru-RU" sz="1800" dirty="0"/>
              <a:t>Ролевая </a:t>
            </a:r>
            <a:r>
              <a:rPr lang="ru-RU" sz="1800" dirty="0" smtClean="0"/>
              <a:t>игра</a:t>
            </a:r>
            <a:r>
              <a:rPr lang="ru-RU" sz="1800" dirty="0"/>
              <a:t> </a:t>
            </a:r>
            <a:r>
              <a:rPr lang="ru-RU" sz="1800" dirty="0" smtClean="0"/>
              <a:t>«На </a:t>
            </a:r>
            <a:r>
              <a:rPr lang="ru-RU" sz="1800" dirty="0"/>
              <a:t>международной специализированной выставке (представление </a:t>
            </a:r>
            <a:r>
              <a:rPr lang="ru-RU" sz="1800" dirty="0" smtClean="0"/>
              <a:t>продукции, переговоры </a:t>
            </a:r>
            <a:r>
              <a:rPr lang="ru-RU" sz="1800" dirty="0"/>
              <a:t>с потенциальными клиентами)»</a:t>
            </a:r>
          </a:p>
        </p:txBody>
      </p:sp>
    </p:spTree>
    <p:extLst>
      <p:ext uri="{BB962C8B-B14F-4D97-AF65-F5344CB8AC3E}">
        <p14:creationId xmlns:p14="http://schemas.microsoft.com/office/powerpoint/2010/main" val="27553675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11965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ДИСЦИПЛИНА </a:t>
            </a:r>
            <a:r>
              <a:rPr lang="ru-RU" sz="2000" b="1" dirty="0" smtClean="0">
                <a:solidFill>
                  <a:srgbClr val="FF0000"/>
                </a:solidFill>
              </a:rPr>
              <a:t>«МАТЕМАТИКА», </a:t>
            </a:r>
            <a:r>
              <a:rPr lang="ru-RU" sz="2000" dirty="0"/>
              <a:t>преподаватель БПОУ ВО </a:t>
            </a:r>
            <a:r>
              <a:rPr lang="ru-RU" sz="2000" dirty="0" smtClean="0"/>
              <a:t>«Череповецкий лесомеханический техникум им. В.П. Чкалова» Захарова Светлана Витальевна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08298"/>
            <a:ext cx="9036496" cy="55497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Тема 1. Развитие понятия о числе</a:t>
            </a:r>
            <a:r>
              <a:rPr lang="ru-RU" b="1" dirty="0" smtClean="0"/>
              <a:t>.</a:t>
            </a:r>
          </a:p>
          <a:p>
            <a:r>
              <a:rPr lang="ru-RU" sz="1600" dirty="0"/>
              <a:t>Решение задач на проценты: анализ выполнения плана, расчет налогов </a:t>
            </a:r>
            <a:endParaRPr lang="ru-RU" sz="1600" dirty="0" smtClean="0"/>
          </a:p>
          <a:p>
            <a:r>
              <a:rPr lang="ru-RU" sz="1600" dirty="0" smtClean="0"/>
              <a:t>Решение </a:t>
            </a:r>
            <a:r>
              <a:rPr lang="ru-RU" sz="1600" dirty="0"/>
              <a:t>задач на средние величины: Расчет среднего расстояния перевозок, расчет средних скоростей передвижения и др. </a:t>
            </a:r>
            <a:endParaRPr lang="ru-RU" sz="1600" dirty="0" smtClean="0"/>
          </a:p>
          <a:p>
            <a:r>
              <a:rPr lang="ru-RU" sz="1600" dirty="0" smtClean="0"/>
              <a:t>Решение </a:t>
            </a:r>
            <a:r>
              <a:rPr lang="ru-RU" sz="1600" dirty="0"/>
              <a:t>задач на пропорциональное деление: Расчет оптимальных вариантов при организации </a:t>
            </a:r>
            <a:r>
              <a:rPr lang="ru-RU" sz="1600" dirty="0" smtClean="0"/>
              <a:t>перевозок</a:t>
            </a:r>
          </a:p>
          <a:p>
            <a:pPr marL="0" indent="0">
              <a:buNone/>
            </a:pPr>
            <a:r>
              <a:rPr lang="ru-RU" b="1" dirty="0"/>
              <a:t>Тема 2. Функции, их свойства, графики</a:t>
            </a:r>
            <a:r>
              <a:rPr lang="ru-RU" b="1" dirty="0" smtClean="0"/>
              <a:t>.</a:t>
            </a:r>
          </a:p>
          <a:p>
            <a:r>
              <a:rPr lang="ru-RU" sz="1600" dirty="0"/>
              <a:t>Табличный способ задания функции: беседа о применении данного метода при составлении расписания движения </a:t>
            </a:r>
            <a:r>
              <a:rPr lang="ru-RU" sz="1600" dirty="0" smtClean="0"/>
              <a:t>транспортных средств</a:t>
            </a:r>
          </a:p>
          <a:p>
            <a:pPr marL="0" indent="0">
              <a:buNone/>
            </a:pPr>
            <a:r>
              <a:rPr lang="ru-RU" b="1" dirty="0"/>
              <a:t>Тема 3. Корни, степени, логарифмы. Степенная, показательная и логарифмические </a:t>
            </a:r>
            <a:r>
              <a:rPr lang="ru-RU" b="1" dirty="0" smtClean="0"/>
              <a:t>функции</a:t>
            </a:r>
            <a:r>
              <a:rPr lang="ru-RU" b="1" dirty="0"/>
              <a:t>. Решение уравнений и неравенств</a:t>
            </a:r>
            <a:r>
              <a:rPr lang="ru-RU" b="1" dirty="0" smtClean="0"/>
              <a:t>.</a:t>
            </a:r>
          </a:p>
          <a:p>
            <a:r>
              <a:rPr lang="ru-RU" sz="1600" dirty="0"/>
              <a:t>Решение задач,  приводимых к дробно-рациональным уравнениям: задачи на движение по суше </a:t>
            </a:r>
            <a:r>
              <a:rPr lang="ru-RU" sz="1600" dirty="0" smtClean="0"/>
              <a:t>и </a:t>
            </a:r>
            <a:r>
              <a:rPr lang="ru-RU" sz="1600" dirty="0"/>
              <a:t>на воде </a:t>
            </a:r>
            <a:endParaRPr lang="ru-RU" sz="1600" dirty="0" smtClean="0"/>
          </a:p>
          <a:p>
            <a:pPr marL="0" indent="0">
              <a:buNone/>
            </a:pPr>
            <a:r>
              <a:rPr lang="ru-RU" b="1" dirty="0"/>
              <a:t>Тема 5. Предел. Производная. Интеграл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Вычисление пределов: Расчет предельно весовых параметров перевозки грузов </a:t>
            </a:r>
            <a:endParaRPr lang="ru-RU" sz="1600" dirty="0" smtClean="0"/>
          </a:p>
          <a:p>
            <a:pPr marL="0" indent="0">
              <a:buNone/>
            </a:pPr>
            <a:r>
              <a:rPr lang="ru-RU" b="1" dirty="0"/>
              <a:t>Тема 6. Вектор. Координаты вектора.</a:t>
            </a:r>
            <a:endParaRPr lang="ru-RU" dirty="0" smtClean="0"/>
          </a:p>
          <a:p>
            <a:pPr marL="0" indent="0">
              <a:buNone/>
            </a:pPr>
            <a:r>
              <a:rPr lang="ru-RU" sz="1600" dirty="0"/>
              <a:t>Действия с векторами: решение задач на определение направления и смещения при движении водного и воздушного транспорта </a:t>
            </a:r>
          </a:p>
        </p:txBody>
      </p:sp>
    </p:spTree>
    <p:extLst>
      <p:ext uri="{BB962C8B-B14F-4D97-AF65-F5344CB8AC3E}">
        <p14:creationId xmlns:p14="http://schemas.microsoft.com/office/powerpoint/2010/main" val="133866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8142"/>
            <a:ext cx="7886700" cy="1325563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ДИСЦИПЛИНА </a:t>
            </a:r>
            <a:r>
              <a:rPr lang="ru-RU" sz="2000" b="1" dirty="0" smtClean="0">
                <a:solidFill>
                  <a:srgbClr val="FF0000"/>
                </a:solidFill>
              </a:rPr>
              <a:t>«ИСТОРИЯ», </a:t>
            </a:r>
            <a:r>
              <a:rPr lang="ru-RU" sz="2000" dirty="0"/>
              <a:t>преподаватель БПОУ ВО «Череповецкий лесомеханический техникум им. В.П. </a:t>
            </a:r>
            <a:r>
              <a:rPr lang="ru-RU" sz="2000" dirty="0" smtClean="0"/>
              <a:t>Чкалова» Трошенкова Алена Валерьевна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/>
              <a:t>Раздел 1. Первая мировая </a:t>
            </a:r>
            <a:r>
              <a:rPr lang="ru-RU" sz="1800" b="1" dirty="0" smtClean="0"/>
              <a:t>война.</a:t>
            </a:r>
          </a:p>
          <a:p>
            <a:r>
              <a:rPr lang="ru-RU" sz="1600" dirty="0" smtClean="0"/>
              <a:t>«Развитие </a:t>
            </a:r>
            <a:r>
              <a:rPr lang="ru-RU" sz="1600" dirty="0"/>
              <a:t>транспорта в годы Первой мировой войны</a:t>
            </a:r>
            <a:r>
              <a:rPr lang="ru-RU" sz="1600" dirty="0" smtClean="0"/>
              <a:t>»</a:t>
            </a:r>
          </a:p>
          <a:p>
            <a:pPr marL="0" indent="0">
              <a:buNone/>
            </a:pPr>
            <a:r>
              <a:rPr lang="ru-RU" sz="1800" b="1" dirty="0"/>
              <a:t>Раздел 2. Россия в годы «великих потрясений». Вологодский край в годы «великих потрясений</a:t>
            </a:r>
            <a:r>
              <a:rPr lang="ru-RU" sz="1800" b="1" dirty="0" smtClean="0"/>
              <a:t>»</a:t>
            </a:r>
          </a:p>
          <a:p>
            <a:r>
              <a:rPr lang="ru-RU" sz="1600" dirty="0" smtClean="0"/>
              <a:t> </a:t>
            </a:r>
            <a:r>
              <a:rPr lang="ru-RU" sz="1600" dirty="0"/>
              <a:t>«Транспорт в период Гражданской войны</a:t>
            </a:r>
            <a:r>
              <a:rPr lang="ru-RU" sz="1600" dirty="0" smtClean="0"/>
              <a:t>»</a:t>
            </a:r>
          </a:p>
          <a:p>
            <a:pPr marL="0" indent="0">
              <a:buNone/>
            </a:pPr>
            <a:r>
              <a:rPr lang="ru-RU" sz="1800" b="1" dirty="0"/>
              <a:t>Раздел 3. Мир между мировыми </a:t>
            </a:r>
            <a:r>
              <a:rPr lang="ru-RU" sz="1800" b="1" dirty="0" smtClean="0"/>
              <a:t>войнами.</a:t>
            </a:r>
          </a:p>
          <a:p>
            <a:pPr algn="just"/>
            <a:r>
              <a:rPr lang="ru-RU" sz="1600" dirty="0" smtClean="0"/>
              <a:t>«Используя </a:t>
            </a:r>
            <a:r>
              <a:rPr lang="ru-RU" sz="1600" dirty="0"/>
              <a:t>средства интернета и другие источники, сделайте подборку фотографий основных транспортных средств (по виду транспорта), назовите самые распространённые пути сообщения, использовавшиеся в 1920-1930-е годы </a:t>
            </a:r>
            <a:r>
              <a:rPr lang="en-US" sz="1600" dirty="0"/>
              <a:t>XX</a:t>
            </a:r>
            <a:r>
              <a:rPr lang="ru-RU" sz="1600" dirty="0"/>
              <a:t> века</a:t>
            </a:r>
            <a:r>
              <a:rPr lang="ru-RU" sz="1600" dirty="0" smtClean="0"/>
              <a:t>»</a:t>
            </a:r>
            <a:endParaRPr lang="ru-RU" sz="1600" dirty="0"/>
          </a:p>
          <a:p>
            <a:pPr marL="0" indent="0" algn="just">
              <a:buNone/>
            </a:pPr>
            <a:r>
              <a:rPr lang="ru-RU" sz="1800" b="1" dirty="0"/>
              <a:t>Раздел 4. Советский Союз в 1920—1930-е гг. Вологодский край в 20-30-е </a:t>
            </a:r>
            <a:r>
              <a:rPr lang="ru-RU" sz="1800" b="1" dirty="0" smtClean="0"/>
              <a:t>годы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600" dirty="0"/>
              <a:t>«Вологодский край в 1929 – 1941 гг. Развитие транспортной инфраструктуры</a:t>
            </a:r>
            <a:r>
              <a:rPr lang="ru-RU" sz="1600" dirty="0" smtClean="0"/>
              <a:t>»</a:t>
            </a:r>
          </a:p>
          <a:p>
            <a:pPr marL="0" indent="0" algn="just">
              <a:buNone/>
            </a:pPr>
            <a:r>
              <a:rPr lang="ru-RU" sz="1800" b="1" dirty="0"/>
              <a:t>Раздел 6.</a:t>
            </a:r>
            <a:r>
              <a:rPr lang="ru-RU" sz="1800" dirty="0"/>
              <a:t> </a:t>
            </a:r>
            <a:r>
              <a:rPr lang="ru-RU" sz="1800" b="1" dirty="0"/>
              <a:t>Великая Отечественная война. Вологодская область в годы Великой отечественной </a:t>
            </a:r>
            <a:r>
              <a:rPr lang="ru-RU" sz="1800" b="1" dirty="0" smtClean="0"/>
              <a:t>войны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600" dirty="0"/>
              <a:t>«Роль транспорта в Великой Отечественной войне 1941-1945 гг.»</a:t>
            </a:r>
          </a:p>
          <a:p>
            <a:pPr marL="0" indent="0" algn="just">
              <a:buNone/>
            </a:pPr>
            <a:r>
              <a:rPr lang="ru-RU" sz="1800" b="1" dirty="0"/>
              <a:t>Раздел 7. Мир во второй половине XX в</a:t>
            </a:r>
            <a:r>
              <a:rPr lang="ru-RU" sz="1800" b="1" dirty="0" smtClean="0"/>
              <a:t>.</a:t>
            </a:r>
          </a:p>
          <a:p>
            <a:pPr algn="just"/>
            <a:r>
              <a:rPr lang="ru-RU" sz="1600" dirty="0"/>
              <a:t>«Европейское соглашение о международной дорожной перевозке опасных грузов (ДОПОГ)»</a:t>
            </a:r>
          </a:p>
          <a:p>
            <a:pPr marL="0" indent="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01619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407846" cy="1325563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ДИСЦИПЛИНА </a:t>
            </a:r>
            <a:r>
              <a:rPr lang="ru-RU" sz="2000" b="1" dirty="0" smtClean="0">
                <a:solidFill>
                  <a:srgbClr val="FF0000"/>
                </a:solidFill>
              </a:rPr>
              <a:t>«ФИЗИЧЕСКАЯ КУЛЬТУРА», </a:t>
            </a:r>
            <a:r>
              <a:rPr lang="ru-RU" sz="2000" dirty="0"/>
              <a:t>преподаватель БПОУ ВО «Череповецкий </a:t>
            </a:r>
            <a:r>
              <a:rPr lang="ru-RU" sz="2000" dirty="0" smtClean="0"/>
              <a:t>технологический колледж» Пригородов Сергей Евгеньевич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77072"/>
            <a:ext cx="8928991" cy="4483695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Профессионально -прикладная физическая подготовка</a:t>
            </a:r>
            <a:endParaRPr lang="ru-RU" sz="1600" b="1" dirty="0" smtClean="0"/>
          </a:p>
          <a:p>
            <a:pPr algn="just"/>
            <a:r>
              <a:rPr lang="ru-RU" sz="1600" dirty="0"/>
              <a:t>Атлетическая гимнастика. Круговой метод тренировки для развития силы основных мышечных групп с эспандерами, амортизаторами из резины, гантелями, гирей, штангой, на тренажерах. </a:t>
            </a:r>
          </a:p>
          <a:p>
            <a:pPr algn="just"/>
            <a:r>
              <a:rPr lang="ru-RU" sz="1600" dirty="0"/>
              <a:t>Армреслинг. </a:t>
            </a:r>
            <a:r>
              <a:rPr lang="ru-RU" sz="1600" dirty="0" smtClean="0"/>
              <a:t>Бод реслинг. </a:t>
            </a:r>
            <a:r>
              <a:rPr lang="ru-RU" sz="1600" dirty="0"/>
              <a:t>Скиппинг. </a:t>
            </a:r>
          </a:p>
          <a:p>
            <a:pPr algn="just"/>
            <a:r>
              <a:rPr lang="ru-RU" sz="1600" dirty="0"/>
              <a:t>Подготовка к выполнению нормативов Всероссийского физкультурно-спортивного комплекса "Готов к труду и обороне" (ГТО). Общеразвивающие упражнения, упражнения в паре с партнером, упражнения с гантелями, с набивными мячами, упражнения с мячом. Круговая тренировка с использованием свободных весов и тренажерных устройств. 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58219"/>
            <a:ext cx="87484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Вредные и опасные производственные факторы при сварочных работах:</a:t>
            </a:r>
          </a:p>
          <a:p>
            <a:pPr algn="just"/>
            <a:r>
              <a:rPr lang="ru-RU" sz="1400" dirty="0" smtClean="0"/>
              <a:t>Статические </a:t>
            </a:r>
            <a:r>
              <a:rPr lang="ru-RU" sz="1400" dirty="0"/>
              <a:t>и динамические физические нагрузки у сварщиков при ручной и полуавтоматической сварке вызывают напряжение нервной и костно-мышечной систем организма. Статические нагрузки зависят от массы сварочного </a:t>
            </a:r>
            <a:r>
              <a:rPr lang="ru-RU" sz="1400" dirty="0" smtClean="0"/>
              <a:t>инструмента, длительности </a:t>
            </a:r>
            <a:r>
              <a:rPr lang="ru-RU" sz="1400" dirty="0"/>
              <a:t>непрерывной работы и поддержания рабочей позы (стоя, сидя, полусидя, стоя на коленях, лежа на спине). Наибольшие физиче­ские нагрузки ощущаются при сварке в потолочном положении полу­сидя или стоя, а также при работе в труднодоступных местах лежа на спине.</a:t>
            </a:r>
          </a:p>
          <a:p>
            <a:pPr algn="just"/>
            <a:r>
              <a:rPr lang="ru-RU" sz="1400" dirty="0" smtClean="0"/>
              <a:t>Динамическое </a:t>
            </a:r>
            <a:r>
              <a:rPr lang="ru-RU" sz="1400" dirty="0"/>
              <a:t>перенапряжение связано с выполнением тяжелых вспомогательных работ: доставка на рабочее место заготовок, свароч­ных материалов, подъем и переноска приспособлений, поворот свари­ваемых узлов. Такие нагрузки приводят к утомляемости сварщиков и ухудшению качества сварных швов</a:t>
            </a:r>
          </a:p>
        </p:txBody>
      </p:sp>
      <p:pic>
        <p:nvPicPr>
          <p:cNvPr id="1026" name="Picture 2" descr="https://svarkaed.ru/wp-content/uploads/2018/06/svarochnie-raboty-e14743210552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0074"/>
            <a:ext cx="1080118" cy="10480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332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ДИСЦИПЛИНА </a:t>
            </a:r>
            <a:r>
              <a:rPr lang="ru-RU" sz="2000" b="1" dirty="0" smtClean="0">
                <a:solidFill>
                  <a:srgbClr val="FF0000"/>
                </a:solidFill>
              </a:rPr>
              <a:t>«АСТРОНОМИЯ», </a:t>
            </a:r>
            <a:r>
              <a:rPr lang="ru-RU" sz="2000" dirty="0"/>
              <a:t>преподаватель БПОУ ВО «Череповецкий </a:t>
            </a:r>
            <a:r>
              <a:rPr lang="ru-RU" sz="2000" dirty="0" smtClean="0"/>
              <a:t>химико-технологический колледж» Балдычева Ольга Анатольевна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Астрономия, ее значение и связь с другими </a:t>
            </a:r>
            <a:r>
              <a:rPr lang="ru-RU" b="1" dirty="0" smtClean="0"/>
              <a:t>науками.</a:t>
            </a:r>
          </a:p>
          <a:p>
            <a:r>
              <a:rPr lang="ru-RU" dirty="0"/>
              <a:t>Вклад астрономии в промышленную сферу нашей жизни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Строение Солнечной </a:t>
            </a:r>
            <a:r>
              <a:rPr lang="ru-RU" b="1" dirty="0" smtClean="0"/>
              <a:t>системы.</a:t>
            </a:r>
          </a:p>
          <a:p>
            <a:r>
              <a:rPr lang="ru-RU" dirty="0"/>
              <a:t>Электризация и электроснабжение космических аппаратов.</a:t>
            </a:r>
          </a:p>
          <a:p>
            <a:r>
              <a:rPr lang="ru-RU" dirty="0" smtClean="0"/>
              <a:t>Обзор </a:t>
            </a:r>
            <a:r>
              <a:rPr lang="ru-RU" dirty="0"/>
              <a:t>материалов, используемых в космической технике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Природа тел Солнечной </a:t>
            </a:r>
            <a:r>
              <a:rPr lang="ru-RU" b="1" dirty="0" smtClean="0"/>
              <a:t>системы</a:t>
            </a:r>
          </a:p>
          <a:p>
            <a:r>
              <a:rPr lang="ru-RU" dirty="0"/>
              <a:t>Автоматизированные системы управления в </a:t>
            </a:r>
            <a:r>
              <a:rPr lang="ru-RU" dirty="0" smtClean="0"/>
              <a:t>космосе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33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postelka37.com/image/catalog/galoch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29" y="2852936"/>
            <a:ext cx="704363" cy="65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</a:rPr>
              <a:t>Актуальность  МР по общеобразовательному циклу дисциплин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996952"/>
            <a:ext cx="7725544" cy="31969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Федеральный закон от 29.12.2012 г. № 273-ФЗ (ред. 31.07.2020 г.) </a:t>
            </a:r>
            <a:r>
              <a:rPr lang="ru-RU" sz="1400" b="1" dirty="0" smtClean="0">
                <a:solidFill>
                  <a:schemeClr val="tx1"/>
                </a:solidFill>
              </a:rPr>
              <a:t>«Об образовании в Российской Федерации»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Приказ Министерства образования и науки РФ от 17.05.2012 года № 413 </a:t>
            </a:r>
            <a:r>
              <a:rPr lang="ru-RU" sz="1400" b="1" dirty="0" smtClean="0">
                <a:solidFill>
                  <a:schemeClr val="tx1"/>
                </a:solidFill>
              </a:rPr>
              <a:t>«Об утверждении федерального государственного образовательного стандарта среднего общего образования» </a:t>
            </a:r>
            <a:r>
              <a:rPr lang="ru-RU" sz="1400" b="1" dirty="0" smtClean="0">
                <a:solidFill>
                  <a:srgbClr val="FF0000"/>
                </a:solidFill>
              </a:rPr>
              <a:t>(ред. Приказ МОН № 613 от 29 июня 2017 г.)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Приказ Министерства просвещения РФ от 28.08.2020 г. № 441 </a:t>
            </a:r>
            <a:r>
              <a:rPr lang="ru-RU" sz="1400" b="1" dirty="0" smtClean="0">
                <a:solidFill>
                  <a:schemeClr val="tx1"/>
                </a:solidFill>
              </a:rPr>
              <a:t>«О внесении изменений в Порядок организации образовательной деятельности по образовательным программам среднего профессионального образования,</a:t>
            </a:r>
            <a:r>
              <a:rPr lang="ru-RU" sz="1400" dirty="0" smtClean="0">
                <a:solidFill>
                  <a:schemeClr val="tx1"/>
                </a:solidFill>
              </a:rPr>
              <a:t> утвержденный приказом Минобрнауки РФ от 14.06.2013 г. № 464»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Приказ Министерства науки и высшего образования РФ № 885, Министерства просвещения РФ № 390 от 05.08.2020 г. </a:t>
            </a:r>
            <a:r>
              <a:rPr lang="ru-RU" sz="1400" b="1" dirty="0" smtClean="0">
                <a:solidFill>
                  <a:schemeClr val="tx1"/>
                </a:solidFill>
              </a:rPr>
              <a:t>«О практической подготовке обучающихся»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!!!! </a:t>
            </a:r>
            <a:r>
              <a:rPr lang="ru-RU" sz="1400" b="1" dirty="0" smtClean="0">
                <a:solidFill>
                  <a:schemeClr val="tx1"/>
                </a:solidFill>
              </a:rPr>
              <a:t>Федеральные государственные образовательные стандарты среднего профессионального образования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8958" y="1124744"/>
            <a:ext cx="743749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Письмо Департамента государственной политики в сфере подготовки рабочих кадров и ДПО Министерства образования и науки РФ от 17 марта 2015 года № 06-259 </a:t>
            </a:r>
            <a:r>
              <a:rPr lang="ru-RU" sz="1400" b="1" dirty="0" smtClean="0"/>
              <a:t>«О направлении доработанных рекомендаций по организации получения среднего общего образования в пределах освоения образовательных  программ среднего профессионального образования на основании основного общего образования с учетом требований ФГОС СПО по получаемой профессии/специальности СПО»</a:t>
            </a:r>
            <a:endParaRPr lang="ru-RU" sz="1400" b="1" dirty="0"/>
          </a:p>
        </p:txBody>
      </p:sp>
      <p:pic>
        <p:nvPicPr>
          <p:cNvPr id="1026" name="Picture 2" descr="https://avatanplus.com/files/resources/mid/5a2ff8737c3e21604b62833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88" y="912515"/>
            <a:ext cx="1120170" cy="112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96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65126"/>
            <a:ext cx="7327726" cy="13255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Методические рекомендации по реализации среднего общего образования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https://postelka37.com/image/catalog/galoc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32" y="1704373"/>
            <a:ext cx="706582" cy="64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5188" y="1690689"/>
            <a:ext cx="7101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Опубликованы на сайте Министерства просвещения Российской Федерации 14 апреля 2021 г.</a:t>
            </a:r>
          </a:p>
          <a:p>
            <a:r>
              <a:rPr lang="en-US" dirty="0">
                <a:hlinkClick r:id="rId3"/>
              </a:rPr>
              <a:t>https://docs.edu.gov.ru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1026" name="Picture 2" descr="https://edu.gov.ru/application/frontend/skin/default/assets/data/logo/logo.png?v=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562582"/>
            <a:ext cx="914400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3068960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П. 1.4 Применение настоящих Методических рекомендаций </a:t>
            </a:r>
            <a:r>
              <a:rPr lang="ru-RU" b="1" u="sng" dirty="0" smtClean="0"/>
              <a:t>не является требованием</a:t>
            </a:r>
            <a:r>
              <a:rPr lang="ru-RU" dirty="0" smtClean="0"/>
              <a:t>, подлежащим контролю при проведении проверок в организациях, реализующих образовательные программы, органами государственного контроля (надзора) </a:t>
            </a:r>
          </a:p>
          <a:p>
            <a:endParaRPr lang="ru-RU" dirty="0"/>
          </a:p>
          <a:p>
            <a:r>
              <a:rPr lang="ru-RU" dirty="0" smtClean="0"/>
              <a:t>П.1.5 Методические рекомендации </a:t>
            </a:r>
            <a:r>
              <a:rPr lang="ru-RU" b="1" u="sng" dirty="0" smtClean="0"/>
              <a:t>актуальны для </a:t>
            </a:r>
            <a:r>
              <a:rPr lang="ru-RU" dirty="0" smtClean="0"/>
              <a:t>применения в отношении </a:t>
            </a:r>
            <a:r>
              <a:rPr lang="ru-RU" b="1" u="sng" dirty="0" smtClean="0"/>
              <a:t>актуализированных ФГОС СПО </a:t>
            </a:r>
            <a:r>
              <a:rPr lang="ru-RU" dirty="0" smtClean="0"/>
              <a:t>с оптимизированным сроком (1 год) реализации общеобразовательного цикла…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73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74906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Сроки освоения общеобразовательного цикла дисциплин в пределах ОП СПО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https://postelka37.com/image/catalog/galoch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66" y="4119963"/>
            <a:ext cx="467927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75509" y="1336805"/>
            <a:ext cx="88684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П.2.2 </a:t>
            </a:r>
            <a:r>
              <a:rPr lang="ru-RU" sz="1600" b="1" u="sng" dirty="0" smtClean="0"/>
              <a:t>Сроки реализации </a:t>
            </a:r>
            <a:r>
              <a:rPr lang="ru-RU" sz="1600" b="1" dirty="0" smtClean="0"/>
              <a:t>среднего общего образования на базе основного общего образования….</a:t>
            </a:r>
            <a:r>
              <a:rPr lang="ru-RU" sz="1600" b="1" u="sng" dirty="0" smtClean="0"/>
              <a:t>образовательная организация определяет самостоятельно в течение первого года обучения</a:t>
            </a:r>
            <a:r>
              <a:rPr lang="ru-RU" sz="1600" b="1" dirty="0" smtClean="0"/>
              <a:t>.</a:t>
            </a:r>
          </a:p>
          <a:p>
            <a:pPr algn="ctr"/>
            <a:endParaRPr lang="ru-RU" sz="1600" b="1" dirty="0" smtClean="0"/>
          </a:p>
          <a:p>
            <a:pPr algn="ctr"/>
            <a:r>
              <a:rPr lang="ru-RU" sz="1600" dirty="0" smtClean="0"/>
              <a:t>Реализацию среднего общего образования на базе основного общего образования в рамках ППКРС/ППССЗ целесообразно осуществлять </a:t>
            </a:r>
            <a:r>
              <a:rPr lang="ru-RU" sz="1600" b="1" i="1" dirty="0" smtClean="0">
                <a:solidFill>
                  <a:srgbClr val="FF0000"/>
                </a:solidFill>
              </a:rPr>
              <a:t>в течение первого года обучения</a:t>
            </a:r>
            <a:r>
              <a:rPr lang="ru-RU" sz="1600" dirty="0" smtClean="0"/>
              <a:t>:</a:t>
            </a:r>
          </a:p>
          <a:p>
            <a:pPr algn="ctr"/>
            <a:r>
              <a:rPr lang="ru-RU" sz="1600" u="sng" dirty="0" smtClean="0"/>
              <a:t>Общий объем нагрузки по общеобразовательному циклу – </a:t>
            </a:r>
            <a:r>
              <a:rPr lang="ru-RU" sz="1600" b="1" u="sng" dirty="0" smtClean="0"/>
              <a:t>52 недели</a:t>
            </a:r>
            <a:r>
              <a:rPr lang="ru-RU" sz="1600" u="sng" dirty="0" smtClean="0"/>
              <a:t>, </a:t>
            </a:r>
          </a:p>
          <a:p>
            <a:pPr algn="ctr"/>
            <a:r>
              <a:rPr lang="ru-RU" sz="1600" u="sng" dirty="0" smtClean="0"/>
              <a:t>из которых </a:t>
            </a:r>
            <a:r>
              <a:rPr lang="ru-RU" sz="1600" b="1" u="sng" dirty="0" smtClean="0"/>
              <a:t>39 нед. (1404 ч) </a:t>
            </a:r>
            <a:r>
              <a:rPr lang="ru-RU" sz="1600" u="sng" dirty="0" smtClean="0"/>
              <a:t>теоретическое обучение, </a:t>
            </a:r>
          </a:p>
          <a:p>
            <a:pPr algn="ctr"/>
            <a:r>
              <a:rPr lang="ru-RU" sz="1600" b="1" u="sng" dirty="0" smtClean="0"/>
              <a:t>2 нед. (72 ч</a:t>
            </a:r>
            <a:r>
              <a:rPr lang="ru-RU" sz="1600" u="sng" dirty="0" smtClean="0"/>
              <a:t>)  - промежуточная аттестация, </a:t>
            </a:r>
          </a:p>
          <a:p>
            <a:pPr algn="ctr"/>
            <a:r>
              <a:rPr lang="ru-RU" sz="1600" b="1" u="sng" dirty="0" smtClean="0"/>
              <a:t>11 нед.  - </a:t>
            </a:r>
            <a:r>
              <a:rPr lang="ru-RU" sz="1600" u="sng" dirty="0" smtClean="0"/>
              <a:t>каникулярное время</a:t>
            </a:r>
            <a:endParaRPr lang="ru-RU" sz="1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1696" y="4087635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00B050"/>
                </a:solidFill>
              </a:rPr>
              <a:t>Приказ Министерства просвещения РФ от 28.08.2020 г. № 441 «О внесении изменений в </a:t>
            </a:r>
            <a:r>
              <a:rPr lang="ru-RU" sz="1600" b="1" dirty="0" smtClean="0">
                <a:solidFill>
                  <a:srgbClr val="00B050"/>
                </a:solidFill>
              </a:rPr>
              <a:t>Порядок организации и осуществления образовательной деятельности по образовательным программам среднего профессионального образования</a:t>
            </a:r>
            <a:r>
              <a:rPr lang="ru-RU" sz="1600" dirty="0" smtClean="0">
                <a:solidFill>
                  <a:srgbClr val="00B050"/>
                </a:solidFill>
              </a:rPr>
              <a:t>, утвержденный приказом Министерства образования и науки РФ от 14.06.2013 г. № 464»</a:t>
            </a:r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307" y="5303844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Абзац второй п. 23</a:t>
            </a:r>
          </a:p>
          <a:p>
            <a:r>
              <a:rPr lang="ru-RU" sz="1600" dirty="0" smtClean="0"/>
              <a:t>«</a:t>
            </a:r>
            <a:r>
              <a:rPr lang="ru-RU" sz="1600" u="sng" dirty="0" smtClean="0"/>
              <a:t>Период освоения </a:t>
            </a:r>
            <a:r>
              <a:rPr lang="ru-RU" sz="1600" dirty="0" smtClean="0"/>
              <a:t>учебных предметов, курсов, дисциплин (модулей), практики необходимых для получения обучающимися среднего общего образования, в течение срока освоения соответствующей образовательной программы среднего профессионального образования </a:t>
            </a:r>
            <a:r>
              <a:rPr lang="ru-RU" sz="1600" u="sng" dirty="0" smtClean="0"/>
              <a:t>определяется образовательной организацией самостоятельно</a:t>
            </a:r>
            <a:r>
              <a:rPr lang="ru-RU" sz="1600" dirty="0" smtClean="0"/>
              <a:t>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8622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53752" y="2821016"/>
            <a:ext cx="903649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ФГОС СПО: </a:t>
            </a:r>
          </a:p>
          <a:p>
            <a:pPr marL="114300" indent="0">
              <a:buNone/>
            </a:pPr>
            <a:r>
              <a:rPr lang="ru-RU" sz="1400" b="1" dirty="0" smtClean="0">
                <a:solidFill>
                  <a:srgbClr val="00B050"/>
                </a:solidFill>
              </a:rPr>
              <a:t>ППКРС: </a:t>
            </a:r>
            <a:r>
              <a:rPr lang="ru-RU" sz="1400" dirty="0" smtClean="0">
                <a:solidFill>
                  <a:schemeClr val="tx1"/>
                </a:solidFill>
              </a:rPr>
              <a:t>срок освоения ППКРС в очной форме обучения для лиц, обучающихся на базе основного общего образования, увеличивается </a:t>
            </a:r>
            <a:r>
              <a:rPr lang="ru-RU" sz="1400" b="1" dirty="0" smtClean="0">
                <a:solidFill>
                  <a:schemeClr val="tx1"/>
                </a:solidFill>
              </a:rPr>
              <a:t>на 82 недели из расчета: </a:t>
            </a:r>
          </a:p>
          <a:p>
            <a:pPr marL="285750" indent="-285750">
              <a:buFontTx/>
              <a:buChar char="-"/>
            </a:pPr>
            <a:r>
              <a:rPr lang="ru-RU" sz="1400" b="1" u="sng" dirty="0" smtClean="0">
                <a:solidFill>
                  <a:schemeClr val="tx1"/>
                </a:solidFill>
              </a:rPr>
              <a:t>теоретическое обучение (аудиторная нагрузка 36 часов) – 57 недель (2052 часа); 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Промежуточная аттестация – 3 недели;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Каникулы – 22 недели.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rgbClr val="00B050"/>
                </a:solidFill>
              </a:rPr>
              <a:t>  ППССЗ: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срок освоения ППССЗ в очной форме обучения для лиц, обучающихся на базе основного общего образования, увеличивается </a:t>
            </a:r>
            <a:r>
              <a:rPr lang="ru-RU" sz="1400" b="1" dirty="0" smtClean="0">
                <a:solidFill>
                  <a:schemeClr val="tx1"/>
                </a:solidFill>
              </a:rPr>
              <a:t>на 52 недели из расчета:</a:t>
            </a:r>
          </a:p>
          <a:p>
            <a:pPr marL="285750" indent="-285750">
              <a:buFontTx/>
              <a:buChar char="-"/>
            </a:pPr>
            <a:r>
              <a:rPr lang="ru-RU" sz="1400" b="1" u="sng" dirty="0" smtClean="0">
                <a:solidFill>
                  <a:schemeClr val="tx1"/>
                </a:solidFill>
              </a:rPr>
              <a:t>Теоретическое обучение – 39 недель (1404 часа);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Промежуточная аттестация – 2 недели;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- каникулы – 11 недель.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ФГОС ТОП-50:</a:t>
            </a:r>
          </a:p>
          <a:p>
            <a:pPr marL="0" indent="0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П.1.11 Образовательная программа, реализуемая на базе основного общего образования, разрабатывается образовательной организацией </a:t>
            </a:r>
            <a:r>
              <a:rPr lang="ru-RU" sz="1400" b="1" dirty="0" smtClean="0">
                <a:solidFill>
                  <a:schemeClr val="tx1"/>
                </a:solidFill>
              </a:rPr>
              <a:t>на основе требований ФГОС СОО и ФГОС СПО </a:t>
            </a:r>
            <a:r>
              <a:rPr lang="ru-RU" sz="1400" dirty="0" smtClean="0">
                <a:solidFill>
                  <a:schemeClr val="tx1"/>
                </a:solidFill>
              </a:rPr>
              <a:t>с учетом получаемой профессии / специальности.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76672"/>
            <a:ext cx="8229600" cy="574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FF0000"/>
                </a:solidFill>
              </a:rPr>
              <a:t>Сроки освоения общеобразовательного цикла дисциплин в пределах ОП СПО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124744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B050"/>
                </a:solidFill>
              </a:rPr>
              <a:t>Приказ Министерства просвещения РФ от 28.08.2020 г. № 441 «О внесении изменений в </a:t>
            </a:r>
            <a:r>
              <a:rPr lang="ru-RU" sz="1400" b="1" dirty="0">
                <a:solidFill>
                  <a:srgbClr val="00B050"/>
                </a:solidFill>
              </a:rPr>
              <a:t>Порядок организации и осуществления образовательной деятельности по образовательным программам среднего профессионального образования</a:t>
            </a:r>
            <a:r>
              <a:rPr lang="ru-RU" sz="1400" dirty="0">
                <a:solidFill>
                  <a:srgbClr val="00B050"/>
                </a:solidFill>
              </a:rPr>
              <a:t>, утвержденный приказом Министерства образования и науки РФ от 14.06.2013 г. № 464»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2204864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П. 27 «Объем образовательной программы среднего профессионального образования включает все виды учебной деятельности и устанавливается </a:t>
            </a:r>
            <a:r>
              <a:rPr lang="ru-RU" sz="1600" b="1" dirty="0" smtClean="0"/>
              <a:t>ФГОС СПО</a:t>
            </a:r>
            <a:r>
              <a:rPr lang="ru-RU" sz="1600" dirty="0" smtClean="0"/>
              <a:t>»</a:t>
            </a:r>
          </a:p>
        </p:txBody>
      </p:sp>
      <p:pic>
        <p:nvPicPr>
          <p:cNvPr id="9" name="Picture 4" descr="https://postelka37.com/image/catalog/galoch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288032" cy="26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70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54359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ТРЕБОВАНИЯ К СТРУКТУРЕ ОБРАЗОВАТЕЛЬНОЙ ПРОГРАММЫ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061669"/>
            <a:ext cx="3868340" cy="379685"/>
          </a:xfrm>
        </p:spPr>
        <p:txBody>
          <a:bodyPr/>
          <a:lstStyle/>
          <a:p>
            <a:pPr algn="ctr"/>
            <a:r>
              <a:rPr lang="ru-RU" dirty="0" smtClean="0"/>
              <a:t>ФГОС 3, 3+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1681163"/>
            <a:ext cx="4211056" cy="45085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6.1. ППКРС предусматривает изучение следующих учебных циклов:</a:t>
            </a:r>
          </a:p>
          <a:p>
            <a:r>
              <a:rPr lang="ru-RU" sz="1800" dirty="0"/>
              <a:t>общепрофессионального;</a:t>
            </a:r>
          </a:p>
          <a:p>
            <a:r>
              <a:rPr lang="ru-RU" sz="1800" dirty="0"/>
              <a:t>профессионального</a:t>
            </a:r>
          </a:p>
          <a:p>
            <a:pPr marL="0" indent="0">
              <a:buNone/>
            </a:pPr>
            <a:r>
              <a:rPr lang="ru-RU" sz="1800" dirty="0"/>
              <a:t>и разделов:</a:t>
            </a:r>
          </a:p>
          <a:p>
            <a:r>
              <a:rPr lang="ru-RU" sz="1800" dirty="0"/>
              <a:t>физическая культура;</a:t>
            </a:r>
          </a:p>
          <a:p>
            <a:r>
              <a:rPr lang="ru-RU" sz="1800" dirty="0"/>
              <a:t>учебная практика;</a:t>
            </a:r>
          </a:p>
          <a:p>
            <a:r>
              <a:rPr lang="ru-RU" sz="1800" dirty="0"/>
              <a:t>производственная практика;</a:t>
            </a:r>
          </a:p>
          <a:p>
            <a:r>
              <a:rPr lang="ru-RU" sz="1800" b="1" u="sng" dirty="0"/>
              <a:t>промежуточная аттестация;</a:t>
            </a:r>
          </a:p>
          <a:p>
            <a:r>
              <a:rPr lang="ru-RU" sz="1800" dirty="0"/>
              <a:t>государственная итоговая аттестация.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061669"/>
            <a:ext cx="3887391" cy="608335"/>
          </a:xfrm>
        </p:spPr>
        <p:txBody>
          <a:bodyPr/>
          <a:lstStyle/>
          <a:p>
            <a:pPr algn="ctr"/>
            <a:r>
              <a:rPr lang="ru-RU" dirty="0" smtClean="0"/>
              <a:t>ФГОС ТОП-50, АКТУАЛИЗИРОВАННЫЕ ФГОС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74007895"/>
              </p:ext>
            </p:extLst>
          </p:nvPr>
        </p:nvGraphicFramePr>
        <p:xfrm>
          <a:off x="4211056" y="1678308"/>
          <a:ext cx="4932943" cy="3925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3105"/>
                <a:gridCol w="1279838"/>
              </a:tblGrid>
              <a:tr h="28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Общепрофессиональный цикл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 менее 180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</a:tr>
              <a:tr h="28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Профессиональный цикл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 менее 972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</a:tr>
              <a:tr h="28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Государственная итоговая аттестация: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</a:tr>
              <a:tr h="28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 базе среднего общего образования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</a:tr>
              <a:tr h="28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 базе основного общего образования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</a:tr>
              <a:tr h="28940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Общий объем образовательной программы: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 базе среднего общего образования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1476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</a:tr>
              <a:tr h="1375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базе основного общего образования, включая получение среднего общего образования в соответствии с требованиями федерального государственного образовательного стандарта среднего общего образования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4428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</a:tr>
              <a:tr h="259191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</a:rPr>
                        <a:t>(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555" marR="26555" marT="43688" marB="4368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19066" y="5843992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П. 2.4.абзац 3  </a:t>
            </a:r>
            <a:r>
              <a:rPr lang="ru-RU" dirty="0" smtClean="0"/>
              <a:t>«</a:t>
            </a:r>
            <a:r>
              <a:rPr lang="ru-RU" b="1" u="sng" dirty="0" smtClean="0"/>
              <a:t>В </a:t>
            </a:r>
            <a:r>
              <a:rPr lang="ru-RU" b="1" u="sng" dirty="0"/>
              <a:t>учебные циклы включается промежуточная аттестация </a:t>
            </a:r>
            <a:r>
              <a:rPr lang="ru-RU" dirty="0"/>
              <a:t>обучающихся, которая осуществляется в рамках освоения указанных циклов </a:t>
            </a:r>
            <a:r>
              <a:rPr lang="ru-RU" dirty="0" smtClean="0"/>
              <a:t>…..»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52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Структура общеобразовательного цикла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686800" cy="59046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00B050"/>
                </a:solidFill>
              </a:rPr>
              <a:t>ФГОС СОО: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«Учебный план предусматривает изучение </a:t>
            </a:r>
            <a:r>
              <a:rPr lang="ru-RU" sz="1800" b="1" dirty="0" smtClean="0">
                <a:solidFill>
                  <a:schemeClr val="tx1"/>
                </a:solidFill>
              </a:rPr>
              <a:t>обязательных учебных предметов</a:t>
            </a:r>
            <a:r>
              <a:rPr lang="ru-RU" sz="1800" dirty="0" smtClean="0">
                <a:solidFill>
                  <a:schemeClr val="tx1"/>
                </a:solidFill>
              </a:rPr>
              <a:t>: </a:t>
            </a:r>
            <a:r>
              <a:rPr lang="ru-RU" sz="1800" b="1" u="sng" dirty="0" smtClean="0">
                <a:solidFill>
                  <a:schemeClr val="tx1"/>
                </a:solidFill>
              </a:rPr>
              <a:t>учебных предметов по выбору из обязательных  предметных областей, дополнительных учебных предметов</a:t>
            </a:r>
            <a:r>
              <a:rPr lang="ru-RU" sz="1800" dirty="0" smtClean="0">
                <a:solidFill>
                  <a:schemeClr val="tx1"/>
                </a:solidFill>
              </a:rPr>
              <a:t>, курсов по выбору и </a:t>
            </a:r>
            <a:r>
              <a:rPr lang="ru-RU" sz="1800" b="1" u="sng" dirty="0" smtClean="0">
                <a:solidFill>
                  <a:schemeClr val="tx1"/>
                </a:solidFill>
              </a:rPr>
              <a:t>общих для включения во все учебные планы учебных предметов, в том числе на углубленном уровне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«Учебный план профиля обучения и (или) индивидуальный учебный план должны содержать </a:t>
            </a:r>
            <a:r>
              <a:rPr lang="ru-RU" sz="1800" b="1" u="sng" dirty="0" smtClean="0">
                <a:solidFill>
                  <a:schemeClr val="tx1"/>
                </a:solidFill>
              </a:rPr>
              <a:t>11 (12) учебных предметов </a:t>
            </a:r>
            <a:r>
              <a:rPr lang="ru-RU" sz="1800" dirty="0" smtClean="0">
                <a:solidFill>
                  <a:schemeClr val="tx1"/>
                </a:solidFill>
              </a:rPr>
              <a:t>и предусматривать изучение </a:t>
            </a:r>
            <a:r>
              <a:rPr lang="ru-RU" sz="1800" b="1" u="sng" dirty="0" smtClean="0">
                <a:solidFill>
                  <a:schemeClr val="tx1"/>
                </a:solidFill>
              </a:rPr>
              <a:t>не менее одного учебного предмета из каждой предметной области</a:t>
            </a:r>
            <a:r>
              <a:rPr lang="ru-RU" sz="1800" dirty="0" smtClean="0">
                <a:solidFill>
                  <a:schemeClr val="tx1"/>
                </a:solidFill>
              </a:rPr>
              <a:t>, определенной настоящим Стандартом» 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Общими для включения являются предметы </a:t>
            </a:r>
            <a:r>
              <a:rPr lang="ru-RU" sz="1800" dirty="0" smtClean="0">
                <a:solidFill>
                  <a:schemeClr val="tx1"/>
                </a:solidFill>
              </a:rPr>
              <a:t>(в ред. Приказа МОН России от 29.06.2017 №613)</a:t>
            </a:r>
            <a:r>
              <a:rPr lang="ru-RU" sz="1800" b="1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1. Русский язык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2. Литература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3. Иностранный язык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4. Математика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5. История (или Россия в мире)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6. Физическая культура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7. Основы безопасности жизнедеятельности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8. Астрономия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Учебные предметы по выбору из обязательных предметных областей: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9. Физика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10. Информатика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11. Родная литература / родной язык (отдельная предметная область «Родной язык и родная литература» (приказ МОН России от 31.12.2015 №1578)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Дополнительные учебные предметы: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12. Химия / Обществознание / Естествознание / География / Экология ….</a:t>
            </a: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Индивидуальный проект</a:t>
            </a:r>
            <a:endParaRPr lang="ru-RU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990"/>
            <a:ext cx="8229600" cy="418058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FF0000"/>
                </a:solidFill>
              </a:rPr>
              <a:t>Структура общеобразовательного цикла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6182344" cy="6093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u="sng" dirty="0" smtClean="0">
                <a:solidFill>
                  <a:srgbClr val="002060"/>
                </a:solidFill>
              </a:rPr>
              <a:t>Базовые учебные предметы: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1. Русский </a:t>
            </a:r>
            <a:r>
              <a:rPr lang="ru-RU" sz="1600" dirty="0" smtClean="0">
                <a:solidFill>
                  <a:schemeClr val="tx1"/>
                </a:solidFill>
              </a:rPr>
              <a:t>язык (39 ч.)</a:t>
            </a:r>
            <a:endParaRPr lang="ru-R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2. </a:t>
            </a:r>
            <a:r>
              <a:rPr lang="ru-RU" sz="1600" dirty="0" smtClean="0">
                <a:solidFill>
                  <a:schemeClr val="tx1"/>
                </a:solidFill>
              </a:rPr>
              <a:t>Литература (117 ч.)</a:t>
            </a:r>
            <a:endParaRPr lang="ru-R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3. Иностранный </a:t>
            </a:r>
            <a:r>
              <a:rPr lang="ru-RU" sz="1600" dirty="0" smtClean="0">
                <a:solidFill>
                  <a:schemeClr val="tx1"/>
                </a:solidFill>
              </a:rPr>
              <a:t>язык (117 ч.)</a:t>
            </a:r>
            <a:endParaRPr lang="ru-R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4. </a:t>
            </a:r>
            <a:r>
              <a:rPr lang="ru-RU" sz="1600" dirty="0">
                <a:solidFill>
                  <a:schemeClr val="tx1"/>
                </a:solidFill>
              </a:rPr>
              <a:t>История (или Россия в мире</a:t>
            </a:r>
            <a:r>
              <a:rPr lang="ru-RU" sz="1600" dirty="0" smtClean="0">
                <a:solidFill>
                  <a:schemeClr val="tx1"/>
                </a:solidFill>
              </a:rPr>
              <a:t>) (78 ч.)</a:t>
            </a:r>
            <a:endParaRPr lang="ru-R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5. </a:t>
            </a:r>
            <a:r>
              <a:rPr lang="ru-RU" sz="1600" dirty="0">
                <a:solidFill>
                  <a:schemeClr val="tx1"/>
                </a:solidFill>
              </a:rPr>
              <a:t>Физическая </a:t>
            </a:r>
            <a:r>
              <a:rPr lang="ru-RU" sz="1600" dirty="0" smtClean="0">
                <a:solidFill>
                  <a:schemeClr val="tx1"/>
                </a:solidFill>
              </a:rPr>
              <a:t>культура (117 ч.)</a:t>
            </a:r>
            <a:endParaRPr lang="ru-R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6. </a:t>
            </a:r>
            <a:r>
              <a:rPr lang="ru-RU" sz="1600" dirty="0">
                <a:solidFill>
                  <a:schemeClr val="tx1"/>
                </a:solidFill>
              </a:rPr>
              <a:t>Основы безопасности </a:t>
            </a:r>
            <a:r>
              <a:rPr lang="ru-RU" sz="1600" dirty="0" smtClean="0">
                <a:solidFill>
                  <a:schemeClr val="tx1"/>
                </a:solidFill>
              </a:rPr>
              <a:t>жизнедеятельности (39 ч.)</a:t>
            </a:r>
            <a:endParaRPr lang="ru-R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7. Астрономия (39 ч.)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8. Родная литература / Родной язык (39 ч.)</a:t>
            </a:r>
          </a:p>
          <a:p>
            <a:pPr marL="0" indent="0">
              <a:buNone/>
            </a:pPr>
            <a:r>
              <a:rPr lang="ru-RU" sz="1600" b="1" u="sng" dirty="0" smtClean="0">
                <a:solidFill>
                  <a:srgbClr val="002060"/>
                </a:solidFill>
              </a:rPr>
              <a:t>Профильные учебные предметы: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9. Математика* (234 ч.)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10. Физика* (117 ч.)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11. Информатика* (156 ч.)</a:t>
            </a:r>
            <a:endParaRPr lang="ru-R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b="1" u="sng" dirty="0" smtClean="0">
                <a:solidFill>
                  <a:srgbClr val="002060"/>
                </a:solidFill>
              </a:rPr>
              <a:t>Дополнительные учебные предметы: 312 ч.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12. Психология / Основы финансовой грамотности /Эффективное поведение на рынке труда </a:t>
            </a:r>
          </a:p>
          <a:p>
            <a:pPr marL="0" indent="0">
              <a:buNone/>
            </a:pPr>
            <a:r>
              <a:rPr lang="ru-RU" sz="1600" b="1" u="sng" dirty="0" smtClean="0">
                <a:solidFill>
                  <a:srgbClr val="002060"/>
                </a:solidFill>
              </a:rPr>
              <a:t>Индивидуальный проект*</a:t>
            </a:r>
            <a:endParaRPr lang="ru-RU" sz="1600" b="1" i="1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u="sng" dirty="0" smtClean="0">
                <a:solidFill>
                  <a:srgbClr val="FF0000"/>
                </a:solidFill>
              </a:rPr>
              <a:t>ВСЕГО – 1404 часа</a:t>
            </a:r>
            <a:endParaRPr lang="ru-RU" sz="16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b="1" u="sng" dirty="0">
              <a:solidFill>
                <a:srgbClr val="002060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5148064" y="4112606"/>
            <a:ext cx="3850150" cy="792088"/>
          </a:xfrm>
          <a:prstGeom prst="wedgeRoundRectCallout">
            <a:avLst>
              <a:gd name="adj1" fmla="val -43501"/>
              <a:gd name="adj2" fmla="val 8489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ООП – учебные предметы из </a:t>
            </a:r>
            <a:r>
              <a:rPr lang="ru-RU" sz="1400" b="1" dirty="0" smtClean="0">
                <a:solidFill>
                  <a:schemeClr val="tx1"/>
                </a:solidFill>
              </a:rPr>
              <a:t>обязательных предметных областей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5134934" y="689035"/>
            <a:ext cx="3892791" cy="1445582"/>
          </a:xfrm>
          <a:prstGeom prst="wedgeRoundRectCallout">
            <a:avLst>
              <a:gd name="adj1" fmla="val -44313"/>
              <a:gd name="adj2" fmla="val 7411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ОО может самостоятельно выделить часы в учебном плане на учебный </a:t>
            </a:r>
            <a:r>
              <a:rPr lang="ru-RU" sz="1400" b="1" dirty="0" smtClean="0">
                <a:solidFill>
                  <a:schemeClr val="tx1"/>
                </a:solidFill>
              </a:rPr>
              <a:t>предмет Родная литература</a:t>
            </a:r>
            <a:r>
              <a:rPr lang="ru-RU" sz="1400" dirty="0" smtClean="0">
                <a:solidFill>
                  <a:schemeClr val="tx1"/>
                </a:solidFill>
              </a:rPr>
              <a:t>, перераспределив часы, выделяемые на учебный предмет Литература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148064" y="2597301"/>
            <a:ext cx="3889415" cy="909918"/>
          </a:xfrm>
          <a:prstGeom prst="wedgeRoundRectCallout">
            <a:avLst>
              <a:gd name="adj1" fmla="val -44855"/>
              <a:gd name="adj2" fmla="val 9351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Учебный план профиля должен содержать не менее </a:t>
            </a:r>
            <a:r>
              <a:rPr lang="ru-RU" sz="1400" b="1" dirty="0" smtClean="0">
                <a:solidFill>
                  <a:schemeClr val="tx1"/>
                </a:solidFill>
              </a:rPr>
              <a:t>трех (четырех) </a:t>
            </a:r>
            <a:r>
              <a:rPr lang="ru-RU" sz="1400" dirty="0" smtClean="0">
                <a:solidFill>
                  <a:schemeClr val="tx1"/>
                </a:solidFill>
              </a:rPr>
              <a:t>учебных предметов, изучаемых на углубленном уровне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17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3438</Words>
  <Application>Microsoft Office PowerPoint</Application>
  <PresentationFormat>Экран (4:3)</PresentationFormat>
  <Paragraphs>261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Тема Office</vt:lpstr>
      <vt:lpstr>Методические рекомендации  по реализации среднего общего образования в пределах освоения образовательных программ среднего профессионального образования на базе основного общего образования с учетом требований федеральных государственных образовательных стандартов и получаемой профессии/специальности  среднего профессионального образования</vt:lpstr>
      <vt:lpstr>К приоритетным направлениям Стратегии развития среднего профессионального образования в российской федерации до 2030 года относятся:</vt:lpstr>
      <vt:lpstr>Актуальность  МР по общеобразовательному циклу дисциплин</vt:lpstr>
      <vt:lpstr>Методические рекомендации по реализации среднего общего образования</vt:lpstr>
      <vt:lpstr>Сроки освоения общеобразовательного цикла дисциплин в пределах ОП СПО</vt:lpstr>
      <vt:lpstr>Презентация PowerPoint</vt:lpstr>
      <vt:lpstr>ТРЕБОВАНИЯ К СТРУКТУРЕ ОБРАЗОВАТЕЛЬНОЙ ПРОГРАММЫ</vt:lpstr>
      <vt:lpstr>Структура общеобразовательного цикла </vt:lpstr>
      <vt:lpstr>Структура общеобразовательного цикла</vt:lpstr>
      <vt:lpstr>Алгоритм формирования общеобразовательного цикла УП</vt:lpstr>
      <vt:lpstr>ОБЪЕМ ОБЯЗАТЕЛЬНОЙ ЧАСТИ ОБЩЕОБРАЗОВАТЕЛЬНОГО ЦИКЛА</vt:lpstr>
      <vt:lpstr>ПРЕДМЕТЫ ПО ВЫБОРУ</vt:lpstr>
      <vt:lpstr>Индивидуальный проект</vt:lpstr>
      <vt:lpstr>ТРЕБОВАНИЯ К РЕЗУЛЬТАТАМ ОСВОЕНИЯ ОБРАЗОВАТЕЛЬНОЙ ПРОГРАММЫ </vt:lpstr>
      <vt:lpstr>Концепция преподавания общеобразовательных дисциплин</vt:lpstr>
      <vt:lpstr>ПРИОРИТЕТНЫЕ НАПРАВЛЕНИЯ ФЕДЕРАЛЬНОГО ПРОЕКТА «СОВРЕМЕННАЯ ШКОЛА»</vt:lpstr>
      <vt:lpstr>ЭТАПЫ РЕАЛИЗАЦИИ ПРИОРИТЕТНЫХ НАПРАВЛЕНИЙ</vt:lpstr>
      <vt:lpstr>Контрольные точки выполнения этапов внедрения методик</vt:lpstr>
      <vt:lpstr>РАЗРАБОТКА ПРОЕКТОВ ПРОГРАММ ООД С УЧЕТОМ ПРОФИЛЯ ПОЛУЧАЕМОГО ОБРАЗОВАНИЯ</vt:lpstr>
      <vt:lpstr>ДИСЦИПЛИНА «РУССКИЙ ЯЗЫК», преподаватель БПОУ ВО «Череповецкий технологический колледж» Давыденко Людмила Александровна. </vt:lpstr>
      <vt:lpstr>ДИСЦИПЛИНА «ИНОСТРАННЫЙ ЯЗЫК», преподаватель БПОУ ВО «Череповецкий металлургический колледж им. академика И.П. Бардина» Скачкова Елена Викторовна</vt:lpstr>
      <vt:lpstr>ДИСЦИПЛИНА «МАТЕМАТИКА», преподаватель БПОУ ВО «Череповецкий лесомеханический техникум им. В.П. Чкалова» Захарова Светлана Витальевна</vt:lpstr>
      <vt:lpstr>ДИСЦИПЛИНА «ИСТОРИЯ», преподаватель БПОУ ВО «Череповецкий лесомеханический техникум им. В.П. Чкалова» Трошенкова Алена Валерьевна</vt:lpstr>
      <vt:lpstr>ДИСЦИПЛИНА «ФИЗИЧЕСКАЯ КУЛЬТУРА», преподаватель БПОУ ВО «Череповецкий технологический колледж» Пригородов Сергей Евгеньевич</vt:lpstr>
      <vt:lpstr>ДИСЦИПЛИНА «АСТРОНОМИЯ», преподаватель БПОУ ВО «Череповецкий химико-технологический колледж» Балдычева Ольга Анатольевна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Викторовна Егорова</dc:creator>
  <cp:lastModifiedBy>Елена Егорова</cp:lastModifiedBy>
  <cp:revision>74</cp:revision>
  <cp:lastPrinted>2020-12-25T06:37:50Z</cp:lastPrinted>
  <dcterms:created xsi:type="dcterms:W3CDTF">2020-12-23T12:08:39Z</dcterms:created>
  <dcterms:modified xsi:type="dcterms:W3CDTF">2021-08-25T19:32:03Z</dcterms:modified>
</cp:coreProperties>
</file>